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7"/>
  </p:notesMasterIdLst>
  <p:sldIdLst>
    <p:sldId id="271" r:id="rId5"/>
    <p:sldId id="257" r:id="rId6"/>
    <p:sldId id="266" r:id="rId7"/>
    <p:sldId id="260" r:id="rId8"/>
    <p:sldId id="261" r:id="rId9"/>
    <p:sldId id="262" r:id="rId10"/>
    <p:sldId id="263" r:id="rId11"/>
    <p:sldId id="267" r:id="rId12"/>
    <p:sldId id="269" r:id="rId13"/>
    <p:sldId id="270"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4" autoAdjust="0"/>
    <p:restoredTop sz="89437" autoAdjust="0"/>
  </p:normalViewPr>
  <p:slideViewPr>
    <p:cSldViewPr snapToGrid="0">
      <p:cViewPr varScale="1">
        <p:scale>
          <a:sx n="75" d="100"/>
          <a:sy n="75" d="100"/>
        </p:scale>
        <p:origin x="160" y="92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3797112C-D3CB-4F42-9900-D22C4694C1C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6F8FB65-861A-42B7-94B4-3D6C8CF6553F}">
      <dgm:prSet/>
      <dgm:spPr/>
      <dgm:t>
        <a:bodyPr/>
        <a:lstStyle/>
        <a:p>
          <a:r>
            <a:rPr lang="en-US"/>
            <a:t>What is a grant? How is it different from my other funding?</a:t>
          </a:r>
        </a:p>
      </dgm:t>
    </dgm:pt>
    <dgm:pt modelId="{C6FDF246-2CFD-481A-9368-40A25E74E072}" type="parTrans" cxnId="{95962FFC-1611-45E2-82D9-726A26A58A2A}">
      <dgm:prSet/>
      <dgm:spPr/>
      <dgm:t>
        <a:bodyPr/>
        <a:lstStyle/>
        <a:p>
          <a:endParaRPr lang="en-US"/>
        </a:p>
      </dgm:t>
    </dgm:pt>
    <dgm:pt modelId="{BF1B6E1B-1BB9-44FB-9535-F154B18E64DC}" type="sibTrans" cxnId="{95962FFC-1611-45E2-82D9-726A26A58A2A}">
      <dgm:prSet/>
      <dgm:spPr/>
      <dgm:t>
        <a:bodyPr/>
        <a:lstStyle/>
        <a:p>
          <a:endParaRPr lang="en-US"/>
        </a:p>
      </dgm:t>
    </dgm:pt>
    <dgm:pt modelId="{B288DF5C-9359-4EE9-9042-D929E63B0281}">
      <dgm:prSet/>
      <dgm:spPr/>
      <dgm:t>
        <a:bodyPr/>
        <a:lstStyle/>
        <a:p>
          <a:r>
            <a:rPr lang="en-US"/>
            <a:t>What are the basics that I should know?</a:t>
          </a:r>
        </a:p>
      </dgm:t>
    </dgm:pt>
    <dgm:pt modelId="{6F334D46-A473-4FB2-A4F7-4344A8FA0D49}" type="parTrans" cxnId="{ABBE1DAB-1416-47C6-9F49-0275F4C6E8B4}">
      <dgm:prSet/>
      <dgm:spPr/>
      <dgm:t>
        <a:bodyPr/>
        <a:lstStyle/>
        <a:p>
          <a:endParaRPr lang="en-US"/>
        </a:p>
      </dgm:t>
    </dgm:pt>
    <dgm:pt modelId="{4A883608-214F-43F3-89C1-23EF4CD3E4A7}" type="sibTrans" cxnId="{ABBE1DAB-1416-47C6-9F49-0275F4C6E8B4}">
      <dgm:prSet/>
      <dgm:spPr/>
      <dgm:t>
        <a:bodyPr/>
        <a:lstStyle/>
        <a:p>
          <a:endParaRPr lang="en-US"/>
        </a:p>
      </dgm:t>
    </dgm:pt>
    <dgm:pt modelId="{E77EA032-D07B-434D-A83B-7FEF4DC5C95D}">
      <dgm:prSet/>
      <dgm:spPr/>
      <dgm:t>
        <a:bodyPr/>
        <a:lstStyle/>
        <a:p>
          <a:r>
            <a:rPr lang="en-US" dirty="0"/>
            <a:t>How can we help?</a:t>
          </a:r>
        </a:p>
      </dgm:t>
    </dgm:pt>
    <dgm:pt modelId="{0F407637-9E09-42E7-A4A0-82C611082728}" type="parTrans" cxnId="{405E5BE5-7D97-417A-B506-EFAD55947D5E}">
      <dgm:prSet/>
      <dgm:spPr/>
      <dgm:t>
        <a:bodyPr/>
        <a:lstStyle/>
        <a:p>
          <a:endParaRPr lang="en-US"/>
        </a:p>
      </dgm:t>
    </dgm:pt>
    <dgm:pt modelId="{D413149C-637E-46EF-8C64-B0728D7CA4D2}" type="sibTrans" cxnId="{405E5BE5-7D97-417A-B506-EFAD55947D5E}">
      <dgm:prSet/>
      <dgm:spPr/>
      <dgm:t>
        <a:bodyPr/>
        <a:lstStyle/>
        <a:p>
          <a:endParaRPr lang="en-US"/>
        </a:p>
      </dgm:t>
    </dgm:pt>
    <dgm:pt modelId="{7C22A0E7-3744-4DB5-AAF9-041D3EF6A33A}" type="pres">
      <dgm:prSet presAssocID="{3797112C-D3CB-4F42-9900-D22C4694C1C9}" presName="diagram" presStyleCnt="0">
        <dgm:presLayoutVars>
          <dgm:dir/>
          <dgm:resizeHandles val="exact"/>
        </dgm:presLayoutVars>
      </dgm:prSet>
      <dgm:spPr/>
    </dgm:pt>
    <dgm:pt modelId="{BAFD200C-D4ED-45BB-9D38-4FCC7BACEDCF}" type="pres">
      <dgm:prSet presAssocID="{76F8FB65-861A-42B7-94B4-3D6C8CF6553F}" presName="node" presStyleLbl="node1" presStyleIdx="0" presStyleCnt="3">
        <dgm:presLayoutVars>
          <dgm:bulletEnabled val="1"/>
        </dgm:presLayoutVars>
      </dgm:prSet>
      <dgm:spPr/>
    </dgm:pt>
    <dgm:pt modelId="{1AA06F12-97BB-411E-BA0F-446D3EFFD8A9}" type="pres">
      <dgm:prSet presAssocID="{BF1B6E1B-1BB9-44FB-9535-F154B18E64DC}" presName="sibTrans" presStyleCnt="0"/>
      <dgm:spPr/>
    </dgm:pt>
    <dgm:pt modelId="{3189B560-FA38-43E2-B7B8-5D25E1ED5142}" type="pres">
      <dgm:prSet presAssocID="{B288DF5C-9359-4EE9-9042-D929E63B0281}" presName="node" presStyleLbl="node1" presStyleIdx="1" presStyleCnt="3">
        <dgm:presLayoutVars>
          <dgm:bulletEnabled val="1"/>
        </dgm:presLayoutVars>
      </dgm:prSet>
      <dgm:spPr/>
    </dgm:pt>
    <dgm:pt modelId="{D67E71E2-0187-475E-9820-F67764114B35}" type="pres">
      <dgm:prSet presAssocID="{4A883608-214F-43F3-89C1-23EF4CD3E4A7}" presName="sibTrans" presStyleCnt="0"/>
      <dgm:spPr/>
    </dgm:pt>
    <dgm:pt modelId="{8D566EDF-18CF-4EE0-9440-B648034BED06}" type="pres">
      <dgm:prSet presAssocID="{E77EA032-D07B-434D-A83B-7FEF4DC5C95D}" presName="node" presStyleLbl="node1" presStyleIdx="2" presStyleCnt="3">
        <dgm:presLayoutVars>
          <dgm:bulletEnabled val="1"/>
        </dgm:presLayoutVars>
      </dgm:prSet>
      <dgm:spPr/>
    </dgm:pt>
  </dgm:ptLst>
  <dgm:cxnLst>
    <dgm:cxn modelId="{FFA8F95C-736C-4A27-AC5F-50D81205BA8A}" type="presOf" srcId="{76F8FB65-861A-42B7-94B4-3D6C8CF6553F}" destId="{BAFD200C-D4ED-45BB-9D38-4FCC7BACEDCF}" srcOrd="0" destOrd="0" presId="urn:microsoft.com/office/officeart/2005/8/layout/default"/>
    <dgm:cxn modelId="{0AD5186F-E790-4587-92F6-0FDA5AED7506}" type="presOf" srcId="{B288DF5C-9359-4EE9-9042-D929E63B0281}" destId="{3189B560-FA38-43E2-B7B8-5D25E1ED5142}" srcOrd="0" destOrd="0" presId="urn:microsoft.com/office/officeart/2005/8/layout/default"/>
    <dgm:cxn modelId="{AF3C3F8F-8E8A-410E-9907-BD668D4560FD}" type="presOf" srcId="{E77EA032-D07B-434D-A83B-7FEF4DC5C95D}" destId="{8D566EDF-18CF-4EE0-9440-B648034BED06}" srcOrd="0" destOrd="0" presId="urn:microsoft.com/office/officeart/2005/8/layout/default"/>
    <dgm:cxn modelId="{ABBE1DAB-1416-47C6-9F49-0275F4C6E8B4}" srcId="{3797112C-D3CB-4F42-9900-D22C4694C1C9}" destId="{B288DF5C-9359-4EE9-9042-D929E63B0281}" srcOrd="1" destOrd="0" parTransId="{6F334D46-A473-4FB2-A4F7-4344A8FA0D49}" sibTransId="{4A883608-214F-43F3-89C1-23EF4CD3E4A7}"/>
    <dgm:cxn modelId="{38958FC3-F68D-49D1-BE6D-711BC3E94F9D}" type="presOf" srcId="{3797112C-D3CB-4F42-9900-D22C4694C1C9}" destId="{7C22A0E7-3744-4DB5-AAF9-041D3EF6A33A}" srcOrd="0" destOrd="0" presId="urn:microsoft.com/office/officeart/2005/8/layout/default"/>
    <dgm:cxn modelId="{405E5BE5-7D97-417A-B506-EFAD55947D5E}" srcId="{3797112C-D3CB-4F42-9900-D22C4694C1C9}" destId="{E77EA032-D07B-434D-A83B-7FEF4DC5C95D}" srcOrd="2" destOrd="0" parTransId="{0F407637-9E09-42E7-A4A0-82C611082728}" sibTransId="{D413149C-637E-46EF-8C64-B0728D7CA4D2}"/>
    <dgm:cxn modelId="{95962FFC-1611-45E2-82D9-726A26A58A2A}" srcId="{3797112C-D3CB-4F42-9900-D22C4694C1C9}" destId="{76F8FB65-861A-42B7-94B4-3D6C8CF6553F}" srcOrd="0" destOrd="0" parTransId="{C6FDF246-2CFD-481A-9368-40A25E74E072}" sibTransId="{BF1B6E1B-1BB9-44FB-9535-F154B18E64DC}"/>
    <dgm:cxn modelId="{868C2A5F-1CFC-47BB-B161-DBC1F6B801CE}" type="presParOf" srcId="{7C22A0E7-3744-4DB5-AAF9-041D3EF6A33A}" destId="{BAFD200C-D4ED-45BB-9D38-4FCC7BACEDCF}" srcOrd="0" destOrd="0" presId="urn:microsoft.com/office/officeart/2005/8/layout/default"/>
    <dgm:cxn modelId="{9C210154-713A-4AAE-B1DE-9D0B0070C1AF}" type="presParOf" srcId="{7C22A0E7-3744-4DB5-AAF9-041D3EF6A33A}" destId="{1AA06F12-97BB-411E-BA0F-446D3EFFD8A9}" srcOrd="1" destOrd="0" presId="urn:microsoft.com/office/officeart/2005/8/layout/default"/>
    <dgm:cxn modelId="{21C6872F-EC43-4524-9335-CE5AD73F9542}" type="presParOf" srcId="{7C22A0E7-3744-4DB5-AAF9-041D3EF6A33A}" destId="{3189B560-FA38-43E2-B7B8-5D25E1ED5142}" srcOrd="2" destOrd="0" presId="urn:microsoft.com/office/officeart/2005/8/layout/default"/>
    <dgm:cxn modelId="{D530D8B3-663E-4D88-949F-9A7B95D7BC76}" type="presParOf" srcId="{7C22A0E7-3744-4DB5-AAF9-041D3EF6A33A}" destId="{D67E71E2-0187-475E-9820-F67764114B35}" srcOrd="3" destOrd="0" presId="urn:microsoft.com/office/officeart/2005/8/layout/default"/>
    <dgm:cxn modelId="{EA0BC68D-14EE-4BC3-8884-9F897E7A9358}" type="presParOf" srcId="{7C22A0E7-3744-4DB5-AAF9-041D3EF6A33A}" destId="{8D566EDF-18CF-4EE0-9440-B648034BED0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3251A6-0D52-42FF-8533-4DD026FC1D1F}"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3992DA4D-A444-45B2-AF60-72AB886CEBA7}">
      <dgm:prSet/>
      <dgm:spPr/>
      <dgm:t>
        <a:bodyPr/>
        <a:lstStyle/>
        <a:p>
          <a:r>
            <a:rPr lang="en-US" b="0" i="0" dirty="0"/>
            <a:t>A grant is a way the government funds your ideas and projects to provide public services and stimulate the economy. Grants support critical recovery initiatives, innovative research, and many other programs listed in the Catalog of Federal Domestic Assistance (CFDA). In addition</a:t>
          </a:r>
          <a:r>
            <a:rPr lang="en-US" dirty="0"/>
            <a:t> to federal grants, we receive funds from foundations, organizations, businesses and other organizations. </a:t>
          </a:r>
        </a:p>
      </dgm:t>
    </dgm:pt>
    <dgm:pt modelId="{34519F11-6281-4F8E-BCAD-9ED9AF0E8417}" type="parTrans" cxnId="{1229CB5B-A7D1-4A25-8CB1-BF3EA764A69C}">
      <dgm:prSet/>
      <dgm:spPr/>
      <dgm:t>
        <a:bodyPr/>
        <a:lstStyle/>
        <a:p>
          <a:endParaRPr lang="en-US"/>
        </a:p>
      </dgm:t>
    </dgm:pt>
    <dgm:pt modelId="{36EC496A-A9B2-47A6-9E16-CEC6A505F16F}" type="sibTrans" cxnId="{1229CB5B-A7D1-4A25-8CB1-BF3EA764A69C}">
      <dgm:prSet/>
      <dgm:spPr/>
      <dgm:t>
        <a:bodyPr/>
        <a:lstStyle/>
        <a:p>
          <a:endParaRPr lang="en-US"/>
        </a:p>
      </dgm:t>
    </dgm:pt>
    <dgm:pt modelId="{2B9516F2-A76F-4129-89D9-C4573E852F5A}">
      <dgm:prSet/>
      <dgm:spPr/>
      <dgm:t>
        <a:bodyPr/>
        <a:lstStyle/>
        <a:p>
          <a:r>
            <a:rPr lang="en-US" dirty="0"/>
            <a:t>Typically, a grant has an intended purpose or statement of work associated with the funds. </a:t>
          </a:r>
        </a:p>
      </dgm:t>
    </dgm:pt>
    <dgm:pt modelId="{E8C32C95-14EC-4A80-9C08-C880D8A542F4}" type="parTrans" cxnId="{23751605-AC27-4153-B707-CEFF3AC93A98}">
      <dgm:prSet/>
      <dgm:spPr/>
      <dgm:t>
        <a:bodyPr/>
        <a:lstStyle/>
        <a:p>
          <a:endParaRPr lang="en-US"/>
        </a:p>
      </dgm:t>
    </dgm:pt>
    <dgm:pt modelId="{777DDABF-96B2-4FDD-B0A3-12FD0E625870}" type="sibTrans" cxnId="{23751605-AC27-4153-B707-CEFF3AC93A98}">
      <dgm:prSet/>
      <dgm:spPr/>
      <dgm:t>
        <a:bodyPr/>
        <a:lstStyle/>
        <a:p>
          <a:endParaRPr lang="en-US"/>
        </a:p>
      </dgm:t>
    </dgm:pt>
    <dgm:pt modelId="{2CA0AFB7-47B9-4D25-8F76-305615386DD1}">
      <dgm:prSet/>
      <dgm:spPr/>
      <dgm:t>
        <a:bodyPr/>
        <a:lstStyle/>
        <a:p>
          <a:r>
            <a:rPr lang="en-US"/>
            <a:t>Grant funds are highly regulated and require additional administrative burden. This is where the Office of Research Administration comes in. </a:t>
          </a:r>
        </a:p>
      </dgm:t>
    </dgm:pt>
    <dgm:pt modelId="{B3334A25-9FE9-4876-A342-3645F65FC6ED}" type="parTrans" cxnId="{4F18A370-5F65-490D-9ABC-EA8F05C685F1}">
      <dgm:prSet/>
      <dgm:spPr/>
      <dgm:t>
        <a:bodyPr/>
        <a:lstStyle/>
        <a:p>
          <a:endParaRPr lang="en-US"/>
        </a:p>
      </dgm:t>
    </dgm:pt>
    <dgm:pt modelId="{E0BB7B73-1345-4C3A-AC72-202E6CD3FA15}" type="sibTrans" cxnId="{4F18A370-5F65-490D-9ABC-EA8F05C685F1}">
      <dgm:prSet/>
      <dgm:spPr/>
      <dgm:t>
        <a:bodyPr/>
        <a:lstStyle/>
        <a:p>
          <a:endParaRPr lang="en-US"/>
        </a:p>
      </dgm:t>
    </dgm:pt>
    <dgm:pt modelId="{9AA0F8CB-DB42-4CAD-93CE-3A079DCA6F2E}">
      <dgm:prSet/>
      <dgm:spPr/>
      <dgm:t>
        <a:bodyPr/>
        <a:lstStyle/>
        <a:p>
          <a:r>
            <a:rPr lang="en-US"/>
            <a:t>Grant funds are tied to a PI or Principal Investigator that is the financial manager and has oversite of the funds</a:t>
          </a:r>
        </a:p>
      </dgm:t>
    </dgm:pt>
    <dgm:pt modelId="{7913D047-80A5-422F-9DDD-64D6A19189C4}" type="parTrans" cxnId="{CD3A38E5-CAF0-4E5A-AFAD-0DF60B8C0982}">
      <dgm:prSet/>
      <dgm:spPr/>
      <dgm:t>
        <a:bodyPr/>
        <a:lstStyle/>
        <a:p>
          <a:endParaRPr lang="en-US"/>
        </a:p>
      </dgm:t>
    </dgm:pt>
    <dgm:pt modelId="{0B142D26-B28C-4A12-AC07-8A3744BFD94F}" type="sibTrans" cxnId="{CD3A38E5-CAF0-4E5A-AFAD-0DF60B8C0982}">
      <dgm:prSet/>
      <dgm:spPr/>
      <dgm:t>
        <a:bodyPr/>
        <a:lstStyle/>
        <a:p>
          <a:endParaRPr lang="en-US"/>
        </a:p>
      </dgm:t>
    </dgm:pt>
    <dgm:pt modelId="{B25704BD-3C80-43B5-A458-5A542AA050B3}" type="pres">
      <dgm:prSet presAssocID="{F23251A6-0D52-42FF-8533-4DD026FC1D1F}" presName="linear" presStyleCnt="0">
        <dgm:presLayoutVars>
          <dgm:animLvl val="lvl"/>
          <dgm:resizeHandles val="exact"/>
        </dgm:presLayoutVars>
      </dgm:prSet>
      <dgm:spPr/>
    </dgm:pt>
    <dgm:pt modelId="{364BE01B-4981-443B-A381-E7B1822A0E99}" type="pres">
      <dgm:prSet presAssocID="{3992DA4D-A444-45B2-AF60-72AB886CEBA7}" presName="parentText" presStyleLbl="node1" presStyleIdx="0" presStyleCnt="4">
        <dgm:presLayoutVars>
          <dgm:chMax val="0"/>
          <dgm:bulletEnabled val="1"/>
        </dgm:presLayoutVars>
      </dgm:prSet>
      <dgm:spPr/>
    </dgm:pt>
    <dgm:pt modelId="{C6DF5165-62DF-48D8-8787-3D71638D98FA}" type="pres">
      <dgm:prSet presAssocID="{36EC496A-A9B2-47A6-9E16-CEC6A505F16F}" presName="spacer" presStyleCnt="0"/>
      <dgm:spPr/>
    </dgm:pt>
    <dgm:pt modelId="{8DB1CC76-4B7C-4A21-A6A8-B87C805407C9}" type="pres">
      <dgm:prSet presAssocID="{2B9516F2-A76F-4129-89D9-C4573E852F5A}" presName="parentText" presStyleLbl="node1" presStyleIdx="1" presStyleCnt="4">
        <dgm:presLayoutVars>
          <dgm:chMax val="0"/>
          <dgm:bulletEnabled val="1"/>
        </dgm:presLayoutVars>
      </dgm:prSet>
      <dgm:spPr/>
    </dgm:pt>
    <dgm:pt modelId="{EA35F48C-7804-49C3-8DFC-BDEBBAD88736}" type="pres">
      <dgm:prSet presAssocID="{777DDABF-96B2-4FDD-B0A3-12FD0E625870}" presName="spacer" presStyleCnt="0"/>
      <dgm:spPr/>
    </dgm:pt>
    <dgm:pt modelId="{44E1E2C5-7283-44F0-8B37-AED36776CEC0}" type="pres">
      <dgm:prSet presAssocID="{2CA0AFB7-47B9-4D25-8F76-305615386DD1}" presName="parentText" presStyleLbl="node1" presStyleIdx="2" presStyleCnt="4">
        <dgm:presLayoutVars>
          <dgm:chMax val="0"/>
          <dgm:bulletEnabled val="1"/>
        </dgm:presLayoutVars>
      </dgm:prSet>
      <dgm:spPr/>
    </dgm:pt>
    <dgm:pt modelId="{B948ED4C-B37C-4117-9493-EBA2991667D6}" type="pres">
      <dgm:prSet presAssocID="{E0BB7B73-1345-4C3A-AC72-202E6CD3FA15}" presName="spacer" presStyleCnt="0"/>
      <dgm:spPr/>
    </dgm:pt>
    <dgm:pt modelId="{98E18594-5D20-4EE9-A4C2-56076A478670}" type="pres">
      <dgm:prSet presAssocID="{9AA0F8CB-DB42-4CAD-93CE-3A079DCA6F2E}" presName="parentText" presStyleLbl="node1" presStyleIdx="3" presStyleCnt="4">
        <dgm:presLayoutVars>
          <dgm:chMax val="0"/>
          <dgm:bulletEnabled val="1"/>
        </dgm:presLayoutVars>
      </dgm:prSet>
      <dgm:spPr/>
    </dgm:pt>
  </dgm:ptLst>
  <dgm:cxnLst>
    <dgm:cxn modelId="{23751605-AC27-4153-B707-CEFF3AC93A98}" srcId="{F23251A6-0D52-42FF-8533-4DD026FC1D1F}" destId="{2B9516F2-A76F-4129-89D9-C4573E852F5A}" srcOrd="1" destOrd="0" parTransId="{E8C32C95-14EC-4A80-9C08-C880D8A542F4}" sibTransId="{777DDABF-96B2-4FDD-B0A3-12FD0E625870}"/>
    <dgm:cxn modelId="{93CE2B20-78BC-449F-A124-DC586B678834}" type="presOf" srcId="{2B9516F2-A76F-4129-89D9-C4573E852F5A}" destId="{8DB1CC76-4B7C-4A21-A6A8-B87C805407C9}" srcOrd="0" destOrd="0" presId="urn:microsoft.com/office/officeart/2005/8/layout/vList2"/>
    <dgm:cxn modelId="{1229CB5B-A7D1-4A25-8CB1-BF3EA764A69C}" srcId="{F23251A6-0D52-42FF-8533-4DD026FC1D1F}" destId="{3992DA4D-A444-45B2-AF60-72AB886CEBA7}" srcOrd="0" destOrd="0" parTransId="{34519F11-6281-4F8E-BCAD-9ED9AF0E8417}" sibTransId="{36EC496A-A9B2-47A6-9E16-CEC6A505F16F}"/>
    <dgm:cxn modelId="{4F18A370-5F65-490D-9ABC-EA8F05C685F1}" srcId="{F23251A6-0D52-42FF-8533-4DD026FC1D1F}" destId="{2CA0AFB7-47B9-4D25-8F76-305615386DD1}" srcOrd="2" destOrd="0" parTransId="{B3334A25-9FE9-4876-A342-3645F65FC6ED}" sibTransId="{E0BB7B73-1345-4C3A-AC72-202E6CD3FA15}"/>
    <dgm:cxn modelId="{BDDA4093-A949-4DE9-A685-2E2B47279A2A}" type="presOf" srcId="{2CA0AFB7-47B9-4D25-8F76-305615386DD1}" destId="{44E1E2C5-7283-44F0-8B37-AED36776CEC0}" srcOrd="0" destOrd="0" presId="urn:microsoft.com/office/officeart/2005/8/layout/vList2"/>
    <dgm:cxn modelId="{956D58A1-FEBC-4581-AD08-705563769780}" type="presOf" srcId="{F23251A6-0D52-42FF-8533-4DD026FC1D1F}" destId="{B25704BD-3C80-43B5-A458-5A542AA050B3}" srcOrd="0" destOrd="0" presId="urn:microsoft.com/office/officeart/2005/8/layout/vList2"/>
    <dgm:cxn modelId="{CD3A38E5-CAF0-4E5A-AFAD-0DF60B8C0982}" srcId="{F23251A6-0D52-42FF-8533-4DD026FC1D1F}" destId="{9AA0F8CB-DB42-4CAD-93CE-3A079DCA6F2E}" srcOrd="3" destOrd="0" parTransId="{7913D047-80A5-422F-9DDD-64D6A19189C4}" sibTransId="{0B142D26-B28C-4A12-AC07-8A3744BFD94F}"/>
    <dgm:cxn modelId="{12349BE9-50A3-4178-A4AC-CBC2E221A38E}" type="presOf" srcId="{3992DA4D-A444-45B2-AF60-72AB886CEBA7}" destId="{364BE01B-4981-443B-A381-E7B1822A0E99}" srcOrd="0" destOrd="0" presId="urn:microsoft.com/office/officeart/2005/8/layout/vList2"/>
    <dgm:cxn modelId="{C11B1FF8-832C-4FFF-A6D7-1C72A0CDE670}" type="presOf" srcId="{9AA0F8CB-DB42-4CAD-93CE-3A079DCA6F2E}" destId="{98E18594-5D20-4EE9-A4C2-56076A478670}" srcOrd="0" destOrd="0" presId="urn:microsoft.com/office/officeart/2005/8/layout/vList2"/>
    <dgm:cxn modelId="{9C84FD07-987D-49B3-90AB-76361F9F3656}" type="presParOf" srcId="{B25704BD-3C80-43B5-A458-5A542AA050B3}" destId="{364BE01B-4981-443B-A381-E7B1822A0E99}" srcOrd="0" destOrd="0" presId="urn:microsoft.com/office/officeart/2005/8/layout/vList2"/>
    <dgm:cxn modelId="{8C54DF00-7A9A-40B4-AAAA-017370CBD391}" type="presParOf" srcId="{B25704BD-3C80-43B5-A458-5A542AA050B3}" destId="{C6DF5165-62DF-48D8-8787-3D71638D98FA}" srcOrd="1" destOrd="0" presId="urn:microsoft.com/office/officeart/2005/8/layout/vList2"/>
    <dgm:cxn modelId="{CB8CA03C-7A45-4965-BDD3-65039B1845B8}" type="presParOf" srcId="{B25704BD-3C80-43B5-A458-5A542AA050B3}" destId="{8DB1CC76-4B7C-4A21-A6A8-B87C805407C9}" srcOrd="2" destOrd="0" presId="urn:microsoft.com/office/officeart/2005/8/layout/vList2"/>
    <dgm:cxn modelId="{BDE78308-545A-4ADA-AB11-FAB7F0D4AF02}" type="presParOf" srcId="{B25704BD-3C80-43B5-A458-5A542AA050B3}" destId="{EA35F48C-7804-49C3-8DFC-BDEBBAD88736}" srcOrd="3" destOrd="0" presId="urn:microsoft.com/office/officeart/2005/8/layout/vList2"/>
    <dgm:cxn modelId="{179FEE61-FBAB-45FC-B944-437A881DD371}" type="presParOf" srcId="{B25704BD-3C80-43B5-A458-5A542AA050B3}" destId="{44E1E2C5-7283-44F0-8B37-AED36776CEC0}" srcOrd="4" destOrd="0" presId="urn:microsoft.com/office/officeart/2005/8/layout/vList2"/>
    <dgm:cxn modelId="{1B489F38-A41D-42FA-B061-A8D8C3B06BF4}" type="presParOf" srcId="{B25704BD-3C80-43B5-A458-5A542AA050B3}" destId="{B948ED4C-B37C-4117-9493-EBA2991667D6}" srcOrd="5" destOrd="0" presId="urn:microsoft.com/office/officeart/2005/8/layout/vList2"/>
    <dgm:cxn modelId="{85A1AFBC-7178-4C68-98F9-4704EE15D546}" type="presParOf" srcId="{B25704BD-3C80-43B5-A458-5A542AA050B3}" destId="{98E18594-5D20-4EE9-A4C2-56076A4786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BA7593-B313-4867-92E5-467909649376}"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76ECD759-24D3-4ACD-B58B-F3829D5267B4}">
      <dgm:prSet/>
      <dgm:spPr/>
      <dgm:t>
        <a:bodyPr/>
        <a:lstStyle/>
        <a:p>
          <a:r>
            <a:rPr lang="en-US"/>
            <a:t>Grant Accountant assigned to project – found on rainbow email (you should be cc-ed on)</a:t>
          </a:r>
        </a:p>
      </dgm:t>
    </dgm:pt>
    <dgm:pt modelId="{19EEECB2-1C7C-43EF-88D8-517C58C9BFAF}" type="parTrans" cxnId="{56A7A281-E18D-4A8C-8CC4-12B4D03A7624}">
      <dgm:prSet/>
      <dgm:spPr/>
      <dgm:t>
        <a:bodyPr/>
        <a:lstStyle/>
        <a:p>
          <a:endParaRPr lang="en-US"/>
        </a:p>
      </dgm:t>
    </dgm:pt>
    <dgm:pt modelId="{F4C5D547-FD4E-416B-A171-E5EDF94D6C05}" type="sibTrans" cxnId="{56A7A281-E18D-4A8C-8CC4-12B4D03A7624}">
      <dgm:prSet/>
      <dgm:spPr/>
      <dgm:t>
        <a:bodyPr/>
        <a:lstStyle/>
        <a:p>
          <a:endParaRPr lang="en-US"/>
        </a:p>
      </dgm:t>
    </dgm:pt>
    <dgm:pt modelId="{1DDB573D-B3AA-4276-B5C1-8BB86D73AE8D}">
      <dgm:prSet/>
      <dgm:spPr/>
      <dgm:t>
        <a:bodyPr/>
        <a:lstStyle/>
        <a:p>
          <a:r>
            <a:rPr lang="en-US"/>
            <a:t>Cayuse- Project Information (pre&amp; post award)</a:t>
          </a:r>
        </a:p>
      </dgm:t>
    </dgm:pt>
    <dgm:pt modelId="{91758C11-3E53-4C45-A110-09C35DE1560D}" type="parTrans" cxnId="{05E70AB4-B861-458B-B5FB-3DDAFA394403}">
      <dgm:prSet/>
      <dgm:spPr/>
      <dgm:t>
        <a:bodyPr/>
        <a:lstStyle/>
        <a:p>
          <a:endParaRPr lang="en-US"/>
        </a:p>
      </dgm:t>
    </dgm:pt>
    <dgm:pt modelId="{9E287D33-9A2A-49B0-AF6F-E07B95EEA821}" type="sibTrans" cxnId="{05E70AB4-B861-458B-B5FB-3DDAFA394403}">
      <dgm:prSet/>
      <dgm:spPr/>
      <dgm:t>
        <a:bodyPr/>
        <a:lstStyle/>
        <a:p>
          <a:endParaRPr lang="en-US"/>
        </a:p>
      </dgm:t>
    </dgm:pt>
    <dgm:pt modelId="{E96A43C7-2740-48C0-A71E-9B9C3D0E71E8}">
      <dgm:prSet/>
      <dgm:spPr/>
      <dgm:t>
        <a:bodyPr/>
        <a:lstStyle/>
        <a:p>
          <a:r>
            <a:rPr lang="en-US"/>
            <a:t>Banner Administrative Applications- Financials </a:t>
          </a:r>
        </a:p>
      </dgm:t>
    </dgm:pt>
    <dgm:pt modelId="{6D52C0E6-292E-492D-A66F-49BB20CCA78E}" type="parTrans" cxnId="{ED9593B3-4FA7-4EDA-828D-8263E20AE09E}">
      <dgm:prSet/>
      <dgm:spPr/>
      <dgm:t>
        <a:bodyPr/>
        <a:lstStyle/>
        <a:p>
          <a:endParaRPr lang="en-US"/>
        </a:p>
      </dgm:t>
    </dgm:pt>
    <dgm:pt modelId="{AE9E157B-D25D-4587-BDD4-73E1CA0B12B9}" type="sibTrans" cxnId="{ED9593B3-4FA7-4EDA-828D-8263E20AE09E}">
      <dgm:prSet/>
      <dgm:spPr/>
      <dgm:t>
        <a:bodyPr/>
        <a:lstStyle/>
        <a:p>
          <a:endParaRPr lang="en-US"/>
        </a:p>
      </dgm:t>
    </dgm:pt>
    <dgm:pt modelId="{A334C781-6297-48D0-A7D8-488A44A0E46D}">
      <dgm:prSet/>
      <dgm:spPr/>
      <dgm:t>
        <a:bodyPr/>
        <a:lstStyle/>
        <a:p>
          <a:r>
            <a:rPr lang="en-US"/>
            <a:t>COGNOS- Financials </a:t>
          </a:r>
        </a:p>
      </dgm:t>
    </dgm:pt>
    <dgm:pt modelId="{66B1AC05-DE81-479F-8638-CE9A3EDAAC2A}" type="parTrans" cxnId="{51634932-619A-4860-A1EE-A945336143A9}">
      <dgm:prSet/>
      <dgm:spPr/>
      <dgm:t>
        <a:bodyPr/>
        <a:lstStyle/>
        <a:p>
          <a:endParaRPr lang="en-US"/>
        </a:p>
      </dgm:t>
    </dgm:pt>
    <dgm:pt modelId="{0461A913-95E1-49DB-9696-6F4156E32BB8}" type="sibTrans" cxnId="{51634932-619A-4860-A1EE-A945336143A9}">
      <dgm:prSet/>
      <dgm:spPr/>
      <dgm:t>
        <a:bodyPr/>
        <a:lstStyle/>
        <a:p>
          <a:endParaRPr lang="en-US"/>
        </a:p>
      </dgm:t>
    </dgm:pt>
    <dgm:pt modelId="{C4B31872-9C21-4891-A7D5-11A68EF44AF8}">
      <dgm:prSet/>
      <dgm:spPr/>
      <dgm:t>
        <a:bodyPr/>
        <a:lstStyle/>
        <a:p>
          <a:r>
            <a:rPr lang="en-US"/>
            <a:t>EPAFs- payment information </a:t>
          </a:r>
        </a:p>
      </dgm:t>
    </dgm:pt>
    <dgm:pt modelId="{B1DD8C01-B359-4B22-8524-F677429F33A4}" type="parTrans" cxnId="{D06BDCFF-79DA-4D59-B2EC-8AE80B48AEBB}">
      <dgm:prSet/>
      <dgm:spPr/>
      <dgm:t>
        <a:bodyPr/>
        <a:lstStyle/>
        <a:p>
          <a:endParaRPr lang="en-US"/>
        </a:p>
      </dgm:t>
    </dgm:pt>
    <dgm:pt modelId="{3C191513-16C7-473A-897E-9803E8A7A492}" type="sibTrans" cxnId="{D06BDCFF-79DA-4D59-B2EC-8AE80B48AEBB}">
      <dgm:prSet/>
      <dgm:spPr/>
      <dgm:t>
        <a:bodyPr/>
        <a:lstStyle/>
        <a:p>
          <a:endParaRPr lang="en-US"/>
        </a:p>
      </dgm:t>
    </dgm:pt>
    <dgm:pt modelId="{A14EAD61-04C0-4010-8C80-B90B86A25F66}">
      <dgm:prSet/>
      <dgm:spPr/>
      <dgm:t>
        <a:bodyPr/>
        <a:lstStyle/>
        <a:p>
          <a:r>
            <a:rPr lang="en-US"/>
            <a:t>BearKatBuy- purchasing information </a:t>
          </a:r>
        </a:p>
      </dgm:t>
    </dgm:pt>
    <dgm:pt modelId="{94446476-AE5C-44E6-9D4D-79C8CDF00D67}" type="parTrans" cxnId="{DECBA3DF-C390-43AA-A258-77D78FD5E64E}">
      <dgm:prSet/>
      <dgm:spPr/>
      <dgm:t>
        <a:bodyPr/>
        <a:lstStyle/>
        <a:p>
          <a:endParaRPr lang="en-US"/>
        </a:p>
      </dgm:t>
    </dgm:pt>
    <dgm:pt modelId="{61578C0F-2E5A-4FAE-A1F4-FF97D4E956E6}" type="sibTrans" cxnId="{DECBA3DF-C390-43AA-A258-77D78FD5E64E}">
      <dgm:prSet/>
      <dgm:spPr/>
      <dgm:t>
        <a:bodyPr/>
        <a:lstStyle/>
        <a:p>
          <a:endParaRPr lang="en-US"/>
        </a:p>
      </dgm:t>
    </dgm:pt>
    <dgm:pt modelId="{2856ADD4-224F-4497-A04F-DF3A5A4D31F7}">
      <dgm:prSet/>
      <dgm:spPr/>
      <dgm:t>
        <a:bodyPr/>
        <a:lstStyle/>
        <a:p>
          <a:r>
            <a:rPr lang="en-US"/>
            <a:t>ChromeRiver- Travel and P-Card Information </a:t>
          </a:r>
        </a:p>
      </dgm:t>
    </dgm:pt>
    <dgm:pt modelId="{1577F6C8-59A5-46F5-8066-DE100DCBBFBA}" type="parTrans" cxnId="{ABF66E6C-77EE-41FF-AB0F-128E3F25B7B9}">
      <dgm:prSet/>
      <dgm:spPr/>
      <dgm:t>
        <a:bodyPr/>
        <a:lstStyle/>
        <a:p>
          <a:endParaRPr lang="en-US"/>
        </a:p>
      </dgm:t>
    </dgm:pt>
    <dgm:pt modelId="{1114A3DA-5265-4016-897B-2615E2FA32D1}" type="sibTrans" cxnId="{ABF66E6C-77EE-41FF-AB0F-128E3F25B7B9}">
      <dgm:prSet/>
      <dgm:spPr/>
      <dgm:t>
        <a:bodyPr/>
        <a:lstStyle/>
        <a:p>
          <a:endParaRPr lang="en-US"/>
        </a:p>
      </dgm:t>
    </dgm:pt>
    <dgm:pt modelId="{7B237F02-7A70-4E9F-B714-37BBA77C65DF}">
      <dgm:prSet/>
      <dgm:spPr/>
      <dgm:t>
        <a:bodyPr/>
        <a:lstStyle/>
        <a:p>
          <a:r>
            <a:rPr lang="en-US"/>
            <a:t>People Admin- Job Posting Information </a:t>
          </a:r>
        </a:p>
      </dgm:t>
    </dgm:pt>
    <dgm:pt modelId="{B6698CDF-8318-419C-A5D9-998874C2E5B2}" type="parTrans" cxnId="{24B15CEF-2948-41CC-8E12-70460F02555E}">
      <dgm:prSet/>
      <dgm:spPr/>
      <dgm:t>
        <a:bodyPr/>
        <a:lstStyle/>
        <a:p>
          <a:endParaRPr lang="en-US"/>
        </a:p>
      </dgm:t>
    </dgm:pt>
    <dgm:pt modelId="{D49BA201-27BD-4BC3-97FA-F65CC088FE1A}" type="sibTrans" cxnId="{24B15CEF-2948-41CC-8E12-70460F02555E}">
      <dgm:prSet/>
      <dgm:spPr/>
      <dgm:t>
        <a:bodyPr/>
        <a:lstStyle/>
        <a:p>
          <a:endParaRPr lang="en-US"/>
        </a:p>
      </dgm:t>
    </dgm:pt>
    <dgm:pt modelId="{4CA7B141-7D01-49F9-9DFB-E9D1D1D15318}" type="pres">
      <dgm:prSet presAssocID="{7EBA7593-B313-4867-92E5-467909649376}" presName="root" presStyleCnt="0">
        <dgm:presLayoutVars>
          <dgm:dir/>
          <dgm:resizeHandles val="exact"/>
        </dgm:presLayoutVars>
      </dgm:prSet>
      <dgm:spPr/>
    </dgm:pt>
    <dgm:pt modelId="{2074928E-5701-4E57-BA92-FFF69FD9BF6D}" type="pres">
      <dgm:prSet presAssocID="{7EBA7593-B313-4867-92E5-467909649376}" presName="container" presStyleCnt="0">
        <dgm:presLayoutVars>
          <dgm:dir/>
          <dgm:resizeHandles val="exact"/>
        </dgm:presLayoutVars>
      </dgm:prSet>
      <dgm:spPr/>
    </dgm:pt>
    <dgm:pt modelId="{4E2551A1-2A66-4272-BB82-69545A5D461B}" type="pres">
      <dgm:prSet presAssocID="{76ECD759-24D3-4ACD-B58B-F3829D5267B4}" presName="compNode" presStyleCnt="0"/>
      <dgm:spPr/>
    </dgm:pt>
    <dgm:pt modelId="{3C17DB14-B8C5-4809-9C67-398341190419}" type="pres">
      <dgm:prSet presAssocID="{76ECD759-24D3-4ACD-B58B-F3829D5267B4}" presName="iconBgRect" presStyleLbl="bgShp" presStyleIdx="0" presStyleCnt="8"/>
      <dgm:spPr/>
    </dgm:pt>
    <dgm:pt modelId="{6A03883A-D981-4ADD-9988-0801BA2BD291}" type="pres">
      <dgm:prSet presAssocID="{76ECD759-24D3-4ACD-B58B-F3829D5267B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ientist"/>
        </a:ext>
      </dgm:extLst>
    </dgm:pt>
    <dgm:pt modelId="{B37D558A-359C-4389-8554-5E535A8F39B7}" type="pres">
      <dgm:prSet presAssocID="{76ECD759-24D3-4ACD-B58B-F3829D5267B4}" presName="spaceRect" presStyleCnt="0"/>
      <dgm:spPr/>
    </dgm:pt>
    <dgm:pt modelId="{DB43AA61-E4AB-43AB-97F2-BE1649740416}" type="pres">
      <dgm:prSet presAssocID="{76ECD759-24D3-4ACD-B58B-F3829D5267B4}" presName="textRect" presStyleLbl="revTx" presStyleIdx="0" presStyleCnt="8">
        <dgm:presLayoutVars>
          <dgm:chMax val="1"/>
          <dgm:chPref val="1"/>
        </dgm:presLayoutVars>
      </dgm:prSet>
      <dgm:spPr/>
    </dgm:pt>
    <dgm:pt modelId="{ADD62A6B-AA26-41D1-8CEB-1583532CE9D4}" type="pres">
      <dgm:prSet presAssocID="{F4C5D547-FD4E-416B-A171-E5EDF94D6C05}" presName="sibTrans" presStyleLbl="sibTrans2D1" presStyleIdx="0" presStyleCnt="0"/>
      <dgm:spPr/>
    </dgm:pt>
    <dgm:pt modelId="{3C585CF4-98CA-405C-83D2-3E2258D69C24}" type="pres">
      <dgm:prSet presAssocID="{1DDB573D-B3AA-4276-B5C1-8BB86D73AE8D}" presName="compNode" presStyleCnt="0"/>
      <dgm:spPr/>
    </dgm:pt>
    <dgm:pt modelId="{C2FF34D9-854D-4F41-B4CD-E93EA8C37F81}" type="pres">
      <dgm:prSet presAssocID="{1DDB573D-B3AA-4276-B5C1-8BB86D73AE8D}" presName="iconBgRect" presStyleLbl="bgShp" presStyleIdx="1" presStyleCnt="8"/>
      <dgm:spPr/>
    </dgm:pt>
    <dgm:pt modelId="{E2ED8837-8D2B-4035-886E-721994673537}" type="pres">
      <dgm:prSet presAssocID="{1DDB573D-B3AA-4276-B5C1-8BB86D73AE8D}"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lloon Animal"/>
        </a:ext>
      </dgm:extLst>
    </dgm:pt>
    <dgm:pt modelId="{E0D4FB4B-0771-4F15-B56B-4C292282E199}" type="pres">
      <dgm:prSet presAssocID="{1DDB573D-B3AA-4276-B5C1-8BB86D73AE8D}" presName="spaceRect" presStyleCnt="0"/>
      <dgm:spPr/>
    </dgm:pt>
    <dgm:pt modelId="{2AE9D2DD-14B8-4335-8085-B50CCC877703}" type="pres">
      <dgm:prSet presAssocID="{1DDB573D-B3AA-4276-B5C1-8BB86D73AE8D}" presName="textRect" presStyleLbl="revTx" presStyleIdx="1" presStyleCnt="8">
        <dgm:presLayoutVars>
          <dgm:chMax val="1"/>
          <dgm:chPref val="1"/>
        </dgm:presLayoutVars>
      </dgm:prSet>
      <dgm:spPr/>
    </dgm:pt>
    <dgm:pt modelId="{B4A770B0-7AA8-469E-ACBD-300C975AEEB8}" type="pres">
      <dgm:prSet presAssocID="{9E287D33-9A2A-49B0-AF6F-E07B95EEA821}" presName="sibTrans" presStyleLbl="sibTrans2D1" presStyleIdx="0" presStyleCnt="0"/>
      <dgm:spPr/>
    </dgm:pt>
    <dgm:pt modelId="{329AB1AD-41C5-4BD4-90AF-0DD75E284F88}" type="pres">
      <dgm:prSet presAssocID="{E96A43C7-2740-48C0-A71E-9B9C3D0E71E8}" presName="compNode" presStyleCnt="0"/>
      <dgm:spPr/>
    </dgm:pt>
    <dgm:pt modelId="{977A1427-77D7-45DF-9D53-FE1F0033AE76}" type="pres">
      <dgm:prSet presAssocID="{E96A43C7-2740-48C0-A71E-9B9C3D0E71E8}" presName="iconBgRect" presStyleLbl="bgShp" presStyleIdx="2" presStyleCnt="8"/>
      <dgm:spPr/>
    </dgm:pt>
    <dgm:pt modelId="{68812882-EECB-4228-BBE6-69E395E80DF7}" type="pres">
      <dgm:prSet presAssocID="{E96A43C7-2740-48C0-A71E-9B9C3D0E71E8}"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8C5C2230-2D21-454B-980C-D051FDDFF367}" type="pres">
      <dgm:prSet presAssocID="{E96A43C7-2740-48C0-A71E-9B9C3D0E71E8}" presName="spaceRect" presStyleCnt="0"/>
      <dgm:spPr/>
    </dgm:pt>
    <dgm:pt modelId="{1EA23272-6BC3-4D05-B298-4A34686CEED1}" type="pres">
      <dgm:prSet presAssocID="{E96A43C7-2740-48C0-A71E-9B9C3D0E71E8}" presName="textRect" presStyleLbl="revTx" presStyleIdx="2" presStyleCnt="8">
        <dgm:presLayoutVars>
          <dgm:chMax val="1"/>
          <dgm:chPref val="1"/>
        </dgm:presLayoutVars>
      </dgm:prSet>
      <dgm:spPr/>
    </dgm:pt>
    <dgm:pt modelId="{35F07F57-2F03-4E0E-AF24-39C9630BEE31}" type="pres">
      <dgm:prSet presAssocID="{AE9E157B-D25D-4587-BDD4-73E1CA0B12B9}" presName="sibTrans" presStyleLbl="sibTrans2D1" presStyleIdx="0" presStyleCnt="0"/>
      <dgm:spPr/>
    </dgm:pt>
    <dgm:pt modelId="{D2D9BB1B-9FF0-4E37-87E4-2A47485BE904}" type="pres">
      <dgm:prSet presAssocID="{A334C781-6297-48D0-A7D8-488A44A0E46D}" presName="compNode" presStyleCnt="0"/>
      <dgm:spPr/>
    </dgm:pt>
    <dgm:pt modelId="{337375A6-7D2D-4BE3-A5F2-659A5E48F984}" type="pres">
      <dgm:prSet presAssocID="{A334C781-6297-48D0-A7D8-488A44A0E46D}" presName="iconBgRect" presStyleLbl="bgShp" presStyleIdx="3" presStyleCnt="8"/>
      <dgm:spPr/>
    </dgm:pt>
    <dgm:pt modelId="{56DB8FC1-8830-4704-96AC-723AE754399F}" type="pres">
      <dgm:prSet presAssocID="{A334C781-6297-48D0-A7D8-488A44A0E46D}"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ins"/>
        </a:ext>
      </dgm:extLst>
    </dgm:pt>
    <dgm:pt modelId="{F073E8F3-851B-4CBF-97F2-B2549A2AE519}" type="pres">
      <dgm:prSet presAssocID="{A334C781-6297-48D0-A7D8-488A44A0E46D}" presName="spaceRect" presStyleCnt="0"/>
      <dgm:spPr/>
    </dgm:pt>
    <dgm:pt modelId="{9C0E7F35-4288-432B-9A0A-5BD926A24F20}" type="pres">
      <dgm:prSet presAssocID="{A334C781-6297-48D0-A7D8-488A44A0E46D}" presName="textRect" presStyleLbl="revTx" presStyleIdx="3" presStyleCnt="8">
        <dgm:presLayoutVars>
          <dgm:chMax val="1"/>
          <dgm:chPref val="1"/>
        </dgm:presLayoutVars>
      </dgm:prSet>
      <dgm:spPr/>
    </dgm:pt>
    <dgm:pt modelId="{DB59596D-E527-463E-80B9-5874595ED9F0}" type="pres">
      <dgm:prSet presAssocID="{0461A913-95E1-49DB-9696-6F4156E32BB8}" presName="sibTrans" presStyleLbl="sibTrans2D1" presStyleIdx="0" presStyleCnt="0"/>
      <dgm:spPr/>
    </dgm:pt>
    <dgm:pt modelId="{E30DB63D-B2A3-4C5E-B366-D3B926E5EEDF}" type="pres">
      <dgm:prSet presAssocID="{C4B31872-9C21-4891-A7D5-11A68EF44AF8}" presName="compNode" presStyleCnt="0"/>
      <dgm:spPr/>
    </dgm:pt>
    <dgm:pt modelId="{9878ABDD-C035-473F-8B50-F55063C17F41}" type="pres">
      <dgm:prSet presAssocID="{C4B31872-9C21-4891-A7D5-11A68EF44AF8}" presName="iconBgRect" presStyleLbl="bgShp" presStyleIdx="4" presStyleCnt="8"/>
      <dgm:spPr/>
    </dgm:pt>
    <dgm:pt modelId="{7DE3C5E9-D1F5-4BAE-8ADC-3DC48B7A77FF}" type="pres">
      <dgm:prSet presAssocID="{C4B31872-9C21-4891-A7D5-11A68EF44AF8}"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redit card"/>
        </a:ext>
      </dgm:extLst>
    </dgm:pt>
    <dgm:pt modelId="{60A9E3A4-8D8D-4FA7-AE7F-036D569E55A3}" type="pres">
      <dgm:prSet presAssocID="{C4B31872-9C21-4891-A7D5-11A68EF44AF8}" presName="spaceRect" presStyleCnt="0"/>
      <dgm:spPr/>
    </dgm:pt>
    <dgm:pt modelId="{ADCF15C5-7E25-4165-80C7-3C094023FA46}" type="pres">
      <dgm:prSet presAssocID="{C4B31872-9C21-4891-A7D5-11A68EF44AF8}" presName="textRect" presStyleLbl="revTx" presStyleIdx="4" presStyleCnt="8">
        <dgm:presLayoutVars>
          <dgm:chMax val="1"/>
          <dgm:chPref val="1"/>
        </dgm:presLayoutVars>
      </dgm:prSet>
      <dgm:spPr/>
    </dgm:pt>
    <dgm:pt modelId="{CE5EA6DF-132C-4229-B25D-3E291DC25FE8}" type="pres">
      <dgm:prSet presAssocID="{3C191513-16C7-473A-897E-9803E8A7A492}" presName="sibTrans" presStyleLbl="sibTrans2D1" presStyleIdx="0" presStyleCnt="0"/>
      <dgm:spPr/>
    </dgm:pt>
    <dgm:pt modelId="{951ACCE3-D126-4E90-AEE6-689B72C9FB4C}" type="pres">
      <dgm:prSet presAssocID="{A14EAD61-04C0-4010-8C80-B90B86A25F66}" presName="compNode" presStyleCnt="0"/>
      <dgm:spPr/>
    </dgm:pt>
    <dgm:pt modelId="{A0C046D8-9A9C-45DC-8882-83C932C922F1}" type="pres">
      <dgm:prSet presAssocID="{A14EAD61-04C0-4010-8C80-B90B86A25F66}" presName="iconBgRect" presStyleLbl="bgShp" presStyleIdx="5" presStyleCnt="8"/>
      <dgm:spPr/>
    </dgm:pt>
    <dgm:pt modelId="{A95CFAD3-0CAF-408A-B8AE-8CD1D3B3C83B}" type="pres">
      <dgm:prSet presAssocID="{A14EAD61-04C0-4010-8C80-B90B86A25F66}"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hopping cart"/>
        </a:ext>
      </dgm:extLst>
    </dgm:pt>
    <dgm:pt modelId="{7082D50E-3774-4BE1-A7D1-5B1EF1CDE838}" type="pres">
      <dgm:prSet presAssocID="{A14EAD61-04C0-4010-8C80-B90B86A25F66}" presName="spaceRect" presStyleCnt="0"/>
      <dgm:spPr/>
    </dgm:pt>
    <dgm:pt modelId="{D7934783-731B-482A-8EEC-DD40FFB0BF1F}" type="pres">
      <dgm:prSet presAssocID="{A14EAD61-04C0-4010-8C80-B90B86A25F66}" presName="textRect" presStyleLbl="revTx" presStyleIdx="5" presStyleCnt="8">
        <dgm:presLayoutVars>
          <dgm:chMax val="1"/>
          <dgm:chPref val="1"/>
        </dgm:presLayoutVars>
      </dgm:prSet>
      <dgm:spPr/>
    </dgm:pt>
    <dgm:pt modelId="{091F174D-D6A7-4AB0-866C-54C28A594598}" type="pres">
      <dgm:prSet presAssocID="{61578C0F-2E5A-4FAE-A1F4-FF97D4E956E6}" presName="sibTrans" presStyleLbl="sibTrans2D1" presStyleIdx="0" presStyleCnt="0"/>
      <dgm:spPr/>
    </dgm:pt>
    <dgm:pt modelId="{92BE3FEE-31AF-4D57-B1BF-AF1513C388E9}" type="pres">
      <dgm:prSet presAssocID="{2856ADD4-224F-4497-A04F-DF3A5A4D31F7}" presName="compNode" presStyleCnt="0"/>
      <dgm:spPr/>
    </dgm:pt>
    <dgm:pt modelId="{6D99FDEE-C1BA-4B3E-BA19-4D1201B47BAC}" type="pres">
      <dgm:prSet presAssocID="{2856ADD4-224F-4497-A04F-DF3A5A4D31F7}" presName="iconBgRect" presStyleLbl="bgShp" presStyleIdx="6" presStyleCnt="8"/>
      <dgm:spPr/>
    </dgm:pt>
    <dgm:pt modelId="{127D6033-0ED5-4B04-890C-1A56C533BA30}" type="pres">
      <dgm:prSet presAssocID="{2856ADD4-224F-4497-A04F-DF3A5A4D31F7}"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Airplane"/>
        </a:ext>
      </dgm:extLst>
    </dgm:pt>
    <dgm:pt modelId="{DB5B70E4-DCDA-49CC-9DD9-1B632815FA37}" type="pres">
      <dgm:prSet presAssocID="{2856ADD4-224F-4497-A04F-DF3A5A4D31F7}" presName="spaceRect" presStyleCnt="0"/>
      <dgm:spPr/>
    </dgm:pt>
    <dgm:pt modelId="{75E880B7-0A80-4B38-B1D3-4388A250A767}" type="pres">
      <dgm:prSet presAssocID="{2856ADD4-224F-4497-A04F-DF3A5A4D31F7}" presName="textRect" presStyleLbl="revTx" presStyleIdx="6" presStyleCnt="8">
        <dgm:presLayoutVars>
          <dgm:chMax val="1"/>
          <dgm:chPref val="1"/>
        </dgm:presLayoutVars>
      </dgm:prSet>
      <dgm:spPr/>
    </dgm:pt>
    <dgm:pt modelId="{9DB16B01-3EF5-4CCB-95A4-25DC2AD75E03}" type="pres">
      <dgm:prSet presAssocID="{1114A3DA-5265-4016-897B-2615E2FA32D1}" presName="sibTrans" presStyleLbl="sibTrans2D1" presStyleIdx="0" presStyleCnt="0"/>
      <dgm:spPr/>
    </dgm:pt>
    <dgm:pt modelId="{9AF02068-E13E-4A74-8E81-5C0E7DAEF3C8}" type="pres">
      <dgm:prSet presAssocID="{7B237F02-7A70-4E9F-B714-37BBA77C65DF}" presName="compNode" presStyleCnt="0"/>
      <dgm:spPr/>
    </dgm:pt>
    <dgm:pt modelId="{F13074AB-05F8-4049-B73F-CC287F10D227}" type="pres">
      <dgm:prSet presAssocID="{7B237F02-7A70-4E9F-B714-37BBA77C65DF}" presName="iconBgRect" presStyleLbl="bgShp" presStyleIdx="7" presStyleCnt="8"/>
      <dgm:spPr/>
    </dgm:pt>
    <dgm:pt modelId="{05879BE4-8107-4E68-9C6C-C1636EC1982E}" type="pres">
      <dgm:prSet presAssocID="{7B237F02-7A70-4E9F-B714-37BBA77C65DF}"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User"/>
        </a:ext>
      </dgm:extLst>
    </dgm:pt>
    <dgm:pt modelId="{4CC2C4FB-09DF-498A-A0DE-3395EF45EC39}" type="pres">
      <dgm:prSet presAssocID="{7B237F02-7A70-4E9F-B714-37BBA77C65DF}" presName="spaceRect" presStyleCnt="0"/>
      <dgm:spPr/>
    </dgm:pt>
    <dgm:pt modelId="{49088F1C-F642-4DDE-8CC3-3C9975B36DF4}" type="pres">
      <dgm:prSet presAssocID="{7B237F02-7A70-4E9F-B714-37BBA77C65DF}" presName="textRect" presStyleLbl="revTx" presStyleIdx="7" presStyleCnt="8">
        <dgm:presLayoutVars>
          <dgm:chMax val="1"/>
          <dgm:chPref val="1"/>
        </dgm:presLayoutVars>
      </dgm:prSet>
      <dgm:spPr/>
    </dgm:pt>
  </dgm:ptLst>
  <dgm:cxnLst>
    <dgm:cxn modelId="{27E8C901-29D8-4C49-AEC8-0073C0058A28}" type="presOf" srcId="{E96A43C7-2740-48C0-A71E-9B9C3D0E71E8}" destId="{1EA23272-6BC3-4D05-B298-4A34686CEED1}" srcOrd="0" destOrd="0" presId="urn:microsoft.com/office/officeart/2018/2/layout/IconCircleList"/>
    <dgm:cxn modelId="{2083E91F-A293-4896-AAFD-A9F4DDD0F201}" type="presOf" srcId="{3C191513-16C7-473A-897E-9803E8A7A492}" destId="{CE5EA6DF-132C-4229-B25D-3E291DC25FE8}" srcOrd="0" destOrd="0" presId="urn:microsoft.com/office/officeart/2018/2/layout/IconCircleList"/>
    <dgm:cxn modelId="{51634932-619A-4860-A1EE-A945336143A9}" srcId="{7EBA7593-B313-4867-92E5-467909649376}" destId="{A334C781-6297-48D0-A7D8-488A44A0E46D}" srcOrd="3" destOrd="0" parTransId="{66B1AC05-DE81-479F-8638-CE9A3EDAAC2A}" sibTransId="{0461A913-95E1-49DB-9696-6F4156E32BB8}"/>
    <dgm:cxn modelId="{2EDDE844-AB38-4F2A-8311-C0A8535ABF77}" type="presOf" srcId="{76ECD759-24D3-4ACD-B58B-F3829D5267B4}" destId="{DB43AA61-E4AB-43AB-97F2-BE1649740416}" srcOrd="0" destOrd="0" presId="urn:microsoft.com/office/officeart/2018/2/layout/IconCircleList"/>
    <dgm:cxn modelId="{92A7E649-15CC-4C3B-8B30-35F5BBBA6C5F}" type="presOf" srcId="{AE9E157B-D25D-4587-BDD4-73E1CA0B12B9}" destId="{35F07F57-2F03-4E0E-AF24-39C9630BEE31}" srcOrd="0" destOrd="0" presId="urn:microsoft.com/office/officeart/2018/2/layout/IconCircleList"/>
    <dgm:cxn modelId="{D21A3C4B-9A6C-4CC9-B5BC-1ACFCEBBB5CB}" type="presOf" srcId="{1114A3DA-5265-4016-897B-2615E2FA32D1}" destId="{9DB16B01-3EF5-4CCB-95A4-25DC2AD75E03}" srcOrd="0" destOrd="0" presId="urn:microsoft.com/office/officeart/2018/2/layout/IconCircleList"/>
    <dgm:cxn modelId="{F7790D50-0319-472F-9681-5E9027D2AC6F}" type="presOf" srcId="{61578C0F-2E5A-4FAE-A1F4-FF97D4E956E6}" destId="{091F174D-D6A7-4AB0-866C-54C28A594598}" srcOrd="0" destOrd="0" presId="urn:microsoft.com/office/officeart/2018/2/layout/IconCircleList"/>
    <dgm:cxn modelId="{D8FE625A-71F5-4C0A-B4FA-DE8987357BF0}" type="presOf" srcId="{0461A913-95E1-49DB-9696-6F4156E32BB8}" destId="{DB59596D-E527-463E-80B9-5874595ED9F0}" srcOrd="0" destOrd="0" presId="urn:microsoft.com/office/officeart/2018/2/layout/IconCircleList"/>
    <dgm:cxn modelId="{B1BEC763-AFCE-485F-B1E3-AEB8C46147EB}" type="presOf" srcId="{1DDB573D-B3AA-4276-B5C1-8BB86D73AE8D}" destId="{2AE9D2DD-14B8-4335-8085-B50CCC877703}" srcOrd="0" destOrd="0" presId="urn:microsoft.com/office/officeart/2018/2/layout/IconCircleList"/>
    <dgm:cxn modelId="{ABF66E6C-77EE-41FF-AB0F-128E3F25B7B9}" srcId="{7EBA7593-B313-4867-92E5-467909649376}" destId="{2856ADD4-224F-4497-A04F-DF3A5A4D31F7}" srcOrd="6" destOrd="0" parTransId="{1577F6C8-59A5-46F5-8066-DE100DCBBFBA}" sibTransId="{1114A3DA-5265-4016-897B-2615E2FA32D1}"/>
    <dgm:cxn modelId="{AF00E76D-3CBB-4628-8878-44134C96DF27}" type="presOf" srcId="{A334C781-6297-48D0-A7D8-488A44A0E46D}" destId="{9C0E7F35-4288-432B-9A0A-5BD926A24F20}" srcOrd="0" destOrd="0" presId="urn:microsoft.com/office/officeart/2018/2/layout/IconCircleList"/>
    <dgm:cxn modelId="{CF8A207A-A727-4C84-9659-7DD7BAAC30D3}" type="presOf" srcId="{F4C5D547-FD4E-416B-A171-E5EDF94D6C05}" destId="{ADD62A6B-AA26-41D1-8CEB-1583532CE9D4}" srcOrd="0" destOrd="0" presId="urn:microsoft.com/office/officeart/2018/2/layout/IconCircleList"/>
    <dgm:cxn modelId="{56A7A281-E18D-4A8C-8CC4-12B4D03A7624}" srcId="{7EBA7593-B313-4867-92E5-467909649376}" destId="{76ECD759-24D3-4ACD-B58B-F3829D5267B4}" srcOrd="0" destOrd="0" parTransId="{19EEECB2-1C7C-43EF-88D8-517C58C9BFAF}" sibTransId="{F4C5D547-FD4E-416B-A171-E5EDF94D6C05}"/>
    <dgm:cxn modelId="{2A3FC9A1-5A43-40E7-A26E-31DD21F1AE0A}" type="presOf" srcId="{9E287D33-9A2A-49B0-AF6F-E07B95EEA821}" destId="{B4A770B0-7AA8-469E-ACBD-300C975AEEB8}" srcOrd="0" destOrd="0" presId="urn:microsoft.com/office/officeart/2018/2/layout/IconCircleList"/>
    <dgm:cxn modelId="{ED9593B3-4FA7-4EDA-828D-8263E20AE09E}" srcId="{7EBA7593-B313-4867-92E5-467909649376}" destId="{E96A43C7-2740-48C0-A71E-9B9C3D0E71E8}" srcOrd="2" destOrd="0" parTransId="{6D52C0E6-292E-492D-A66F-49BB20CCA78E}" sibTransId="{AE9E157B-D25D-4587-BDD4-73E1CA0B12B9}"/>
    <dgm:cxn modelId="{05E70AB4-B861-458B-B5FB-3DDAFA394403}" srcId="{7EBA7593-B313-4867-92E5-467909649376}" destId="{1DDB573D-B3AA-4276-B5C1-8BB86D73AE8D}" srcOrd="1" destOrd="0" parTransId="{91758C11-3E53-4C45-A110-09C35DE1560D}" sibTransId="{9E287D33-9A2A-49B0-AF6F-E07B95EEA821}"/>
    <dgm:cxn modelId="{392C7DB6-8E4D-45BE-969F-FDCE7E5A8B05}" type="presOf" srcId="{7EBA7593-B313-4867-92E5-467909649376}" destId="{4CA7B141-7D01-49F9-9DFB-E9D1D1D15318}" srcOrd="0" destOrd="0" presId="urn:microsoft.com/office/officeart/2018/2/layout/IconCircleList"/>
    <dgm:cxn modelId="{EDBE18BB-96DB-4D4C-96BF-D67BA382CE50}" type="presOf" srcId="{7B237F02-7A70-4E9F-B714-37BBA77C65DF}" destId="{49088F1C-F642-4DDE-8CC3-3C9975B36DF4}" srcOrd="0" destOrd="0" presId="urn:microsoft.com/office/officeart/2018/2/layout/IconCircleList"/>
    <dgm:cxn modelId="{D1030FC7-5120-43ED-B536-9476E1F20606}" type="presOf" srcId="{C4B31872-9C21-4891-A7D5-11A68EF44AF8}" destId="{ADCF15C5-7E25-4165-80C7-3C094023FA46}" srcOrd="0" destOrd="0" presId="urn:microsoft.com/office/officeart/2018/2/layout/IconCircleList"/>
    <dgm:cxn modelId="{F28A80CA-71EF-4D55-AE82-51A65514D3C4}" type="presOf" srcId="{2856ADD4-224F-4497-A04F-DF3A5A4D31F7}" destId="{75E880B7-0A80-4B38-B1D3-4388A250A767}" srcOrd="0" destOrd="0" presId="urn:microsoft.com/office/officeart/2018/2/layout/IconCircleList"/>
    <dgm:cxn modelId="{DECBA3DF-C390-43AA-A258-77D78FD5E64E}" srcId="{7EBA7593-B313-4867-92E5-467909649376}" destId="{A14EAD61-04C0-4010-8C80-B90B86A25F66}" srcOrd="5" destOrd="0" parTransId="{94446476-AE5C-44E6-9D4D-79C8CDF00D67}" sibTransId="{61578C0F-2E5A-4FAE-A1F4-FF97D4E956E6}"/>
    <dgm:cxn modelId="{11DC37ED-B3CA-456C-85BF-6BEF66B2F931}" type="presOf" srcId="{A14EAD61-04C0-4010-8C80-B90B86A25F66}" destId="{D7934783-731B-482A-8EEC-DD40FFB0BF1F}" srcOrd="0" destOrd="0" presId="urn:microsoft.com/office/officeart/2018/2/layout/IconCircleList"/>
    <dgm:cxn modelId="{24B15CEF-2948-41CC-8E12-70460F02555E}" srcId="{7EBA7593-B313-4867-92E5-467909649376}" destId="{7B237F02-7A70-4E9F-B714-37BBA77C65DF}" srcOrd="7" destOrd="0" parTransId="{B6698CDF-8318-419C-A5D9-998874C2E5B2}" sibTransId="{D49BA201-27BD-4BC3-97FA-F65CC088FE1A}"/>
    <dgm:cxn modelId="{D06BDCFF-79DA-4D59-B2EC-8AE80B48AEBB}" srcId="{7EBA7593-B313-4867-92E5-467909649376}" destId="{C4B31872-9C21-4891-A7D5-11A68EF44AF8}" srcOrd="4" destOrd="0" parTransId="{B1DD8C01-B359-4B22-8524-F677429F33A4}" sibTransId="{3C191513-16C7-473A-897E-9803E8A7A492}"/>
    <dgm:cxn modelId="{A6DFE1E8-9301-404C-843A-DBB418CE2B06}" type="presParOf" srcId="{4CA7B141-7D01-49F9-9DFB-E9D1D1D15318}" destId="{2074928E-5701-4E57-BA92-FFF69FD9BF6D}" srcOrd="0" destOrd="0" presId="urn:microsoft.com/office/officeart/2018/2/layout/IconCircleList"/>
    <dgm:cxn modelId="{2EDB0861-F4CF-4A68-B4F7-6D850725D95F}" type="presParOf" srcId="{2074928E-5701-4E57-BA92-FFF69FD9BF6D}" destId="{4E2551A1-2A66-4272-BB82-69545A5D461B}" srcOrd="0" destOrd="0" presId="urn:microsoft.com/office/officeart/2018/2/layout/IconCircleList"/>
    <dgm:cxn modelId="{C3568945-3A4A-462A-AA39-DB3B76853457}" type="presParOf" srcId="{4E2551A1-2A66-4272-BB82-69545A5D461B}" destId="{3C17DB14-B8C5-4809-9C67-398341190419}" srcOrd="0" destOrd="0" presId="urn:microsoft.com/office/officeart/2018/2/layout/IconCircleList"/>
    <dgm:cxn modelId="{BBAAB15A-BCE2-420B-81A7-1B724AB99B99}" type="presParOf" srcId="{4E2551A1-2A66-4272-BB82-69545A5D461B}" destId="{6A03883A-D981-4ADD-9988-0801BA2BD291}" srcOrd="1" destOrd="0" presId="urn:microsoft.com/office/officeart/2018/2/layout/IconCircleList"/>
    <dgm:cxn modelId="{CEFB1F67-53BD-4205-BA07-C5ED0E30AD8C}" type="presParOf" srcId="{4E2551A1-2A66-4272-BB82-69545A5D461B}" destId="{B37D558A-359C-4389-8554-5E535A8F39B7}" srcOrd="2" destOrd="0" presId="urn:microsoft.com/office/officeart/2018/2/layout/IconCircleList"/>
    <dgm:cxn modelId="{D8D88186-3650-437C-A8A5-2C02F6EF578C}" type="presParOf" srcId="{4E2551A1-2A66-4272-BB82-69545A5D461B}" destId="{DB43AA61-E4AB-43AB-97F2-BE1649740416}" srcOrd="3" destOrd="0" presId="urn:microsoft.com/office/officeart/2018/2/layout/IconCircleList"/>
    <dgm:cxn modelId="{7D3941E9-7BA6-4A1A-BAFD-2DA02CC0323A}" type="presParOf" srcId="{2074928E-5701-4E57-BA92-FFF69FD9BF6D}" destId="{ADD62A6B-AA26-41D1-8CEB-1583532CE9D4}" srcOrd="1" destOrd="0" presId="urn:microsoft.com/office/officeart/2018/2/layout/IconCircleList"/>
    <dgm:cxn modelId="{28E38967-CE11-4115-8B22-06985085761F}" type="presParOf" srcId="{2074928E-5701-4E57-BA92-FFF69FD9BF6D}" destId="{3C585CF4-98CA-405C-83D2-3E2258D69C24}" srcOrd="2" destOrd="0" presId="urn:microsoft.com/office/officeart/2018/2/layout/IconCircleList"/>
    <dgm:cxn modelId="{D125839B-01AC-4A2E-B443-E7DE02345F9C}" type="presParOf" srcId="{3C585CF4-98CA-405C-83D2-3E2258D69C24}" destId="{C2FF34D9-854D-4F41-B4CD-E93EA8C37F81}" srcOrd="0" destOrd="0" presId="urn:microsoft.com/office/officeart/2018/2/layout/IconCircleList"/>
    <dgm:cxn modelId="{9094DAF7-EF0E-4081-8350-4258833BF8CD}" type="presParOf" srcId="{3C585CF4-98CA-405C-83D2-3E2258D69C24}" destId="{E2ED8837-8D2B-4035-886E-721994673537}" srcOrd="1" destOrd="0" presId="urn:microsoft.com/office/officeart/2018/2/layout/IconCircleList"/>
    <dgm:cxn modelId="{093321D0-86E3-4C4A-A771-59305741DA87}" type="presParOf" srcId="{3C585CF4-98CA-405C-83D2-3E2258D69C24}" destId="{E0D4FB4B-0771-4F15-B56B-4C292282E199}" srcOrd="2" destOrd="0" presId="urn:microsoft.com/office/officeart/2018/2/layout/IconCircleList"/>
    <dgm:cxn modelId="{F0482448-EA04-41B8-80E7-AFB6820FD7A5}" type="presParOf" srcId="{3C585CF4-98CA-405C-83D2-3E2258D69C24}" destId="{2AE9D2DD-14B8-4335-8085-B50CCC877703}" srcOrd="3" destOrd="0" presId="urn:microsoft.com/office/officeart/2018/2/layout/IconCircleList"/>
    <dgm:cxn modelId="{5832B905-C68D-4E81-AA7F-DEE4FE59FE54}" type="presParOf" srcId="{2074928E-5701-4E57-BA92-FFF69FD9BF6D}" destId="{B4A770B0-7AA8-469E-ACBD-300C975AEEB8}" srcOrd="3" destOrd="0" presId="urn:microsoft.com/office/officeart/2018/2/layout/IconCircleList"/>
    <dgm:cxn modelId="{20F48E24-397B-497B-B996-96BB39138390}" type="presParOf" srcId="{2074928E-5701-4E57-BA92-FFF69FD9BF6D}" destId="{329AB1AD-41C5-4BD4-90AF-0DD75E284F88}" srcOrd="4" destOrd="0" presId="urn:microsoft.com/office/officeart/2018/2/layout/IconCircleList"/>
    <dgm:cxn modelId="{C8534E62-E4A2-4179-AEF9-8288E78543DD}" type="presParOf" srcId="{329AB1AD-41C5-4BD4-90AF-0DD75E284F88}" destId="{977A1427-77D7-45DF-9D53-FE1F0033AE76}" srcOrd="0" destOrd="0" presId="urn:microsoft.com/office/officeart/2018/2/layout/IconCircleList"/>
    <dgm:cxn modelId="{DC691337-99BE-4201-B7B3-30C25F60CCD7}" type="presParOf" srcId="{329AB1AD-41C5-4BD4-90AF-0DD75E284F88}" destId="{68812882-EECB-4228-BBE6-69E395E80DF7}" srcOrd="1" destOrd="0" presId="urn:microsoft.com/office/officeart/2018/2/layout/IconCircleList"/>
    <dgm:cxn modelId="{BB3F270B-7B64-430B-AD6C-7469CB04DD72}" type="presParOf" srcId="{329AB1AD-41C5-4BD4-90AF-0DD75E284F88}" destId="{8C5C2230-2D21-454B-980C-D051FDDFF367}" srcOrd="2" destOrd="0" presId="urn:microsoft.com/office/officeart/2018/2/layout/IconCircleList"/>
    <dgm:cxn modelId="{122FB5A8-639E-4D31-9AC1-6CA98ED53C8E}" type="presParOf" srcId="{329AB1AD-41C5-4BD4-90AF-0DD75E284F88}" destId="{1EA23272-6BC3-4D05-B298-4A34686CEED1}" srcOrd="3" destOrd="0" presId="urn:microsoft.com/office/officeart/2018/2/layout/IconCircleList"/>
    <dgm:cxn modelId="{C327AF31-F835-48EB-B912-B13DF5D51F62}" type="presParOf" srcId="{2074928E-5701-4E57-BA92-FFF69FD9BF6D}" destId="{35F07F57-2F03-4E0E-AF24-39C9630BEE31}" srcOrd="5" destOrd="0" presId="urn:microsoft.com/office/officeart/2018/2/layout/IconCircleList"/>
    <dgm:cxn modelId="{23B4B616-1A49-4B23-8F2D-B36DF99AAADF}" type="presParOf" srcId="{2074928E-5701-4E57-BA92-FFF69FD9BF6D}" destId="{D2D9BB1B-9FF0-4E37-87E4-2A47485BE904}" srcOrd="6" destOrd="0" presId="urn:microsoft.com/office/officeart/2018/2/layout/IconCircleList"/>
    <dgm:cxn modelId="{9CECBE48-FD7C-40F2-AE49-3CF47B7F9C23}" type="presParOf" srcId="{D2D9BB1B-9FF0-4E37-87E4-2A47485BE904}" destId="{337375A6-7D2D-4BE3-A5F2-659A5E48F984}" srcOrd="0" destOrd="0" presId="urn:microsoft.com/office/officeart/2018/2/layout/IconCircleList"/>
    <dgm:cxn modelId="{08FC923F-4895-45CC-8501-1CDFDA783738}" type="presParOf" srcId="{D2D9BB1B-9FF0-4E37-87E4-2A47485BE904}" destId="{56DB8FC1-8830-4704-96AC-723AE754399F}" srcOrd="1" destOrd="0" presId="urn:microsoft.com/office/officeart/2018/2/layout/IconCircleList"/>
    <dgm:cxn modelId="{37A7DA7D-6CFC-45DC-B998-4A6A20F1E513}" type="presParOf" srcId="{D2D9BB1B-9FF0-4E37-87E4-2A47485BE904}" destId="{F073E8F3-851B-4CBF-97F2-B2549A2AE519}" srcOrd="2" destOrd="0" presId="urn:microsoft.com/office/officeart/2018/2/layout/IconCircleList"/>
    <dgm:cxn modelId="{6B1ECED0-1E75-4CDF-80EC-51298C63CF86}" type="presParOf" srcId="{D2D9BB1B-9FF0-4E37-87E4-2A47485BE904}" destId="{9C0E7F35-4288-432B-9A0A-5BD926A24F20}" srcOrd="3" destOrd="0" presId="urn:microsoft.com/office/officeart/2018/2/layout/IconCircleList"/>
    <dgm:cxn modelId="{7938BA6D-AB1C-4F07-9A6E-004A4908BE1B}" type="presParOf" srcId="{2074928E-5701-4E57-BA92-FFF69FD9BF6D}" destId="{DB59596D-E527-463E-80B9-5874595ED9F0}" srcOrd="7" destOrd="0" presId="urn:microsoft.com/office/officeart/2018/2/layout/IconCircleList"/>
    <dgm:cxn modelId="{FD243D37-9E8D-48F3-8D25-FECD6BC1921D}" type="presParOf" srcId="{2074928E-5701-4E57-BA92-FFF69FD9BF6D}" destId="{E30DB63D-B2A3-4C5E-B366-D3B926E5EEDF}" srcOrd="8" destOrd="0" presId="urn:microsoft.com/office/officeart/2018/2/layout/IconCircleList"/>
    <dgm:cxn modelId="{5B07FD9F-C9C1-455E-BB1D-9AD63298E399}" type="presParOf" srcId="{E30DB63D-B2A3-4C5E-B366-D3B926E5EEDF}" destId="{9878ABDD-C035-473F-8B50-F55063C17F41}" srcOrd="0" destOrd="0" presId="urn:microsoft.com/office/officeart/2018/2/layout/IconCircleList"/>
    <dgm:cxn modelId="{B71775A6-37FB-4842-B12D-CF1B9675F2FF}" type="presParOf" srcId="{E30DB63D-B2A3-4C5E-B366-D3B926E5EEDF}" destId="{7DE3C5E9-D1F5-4BAE-8ADC-3DC48B7A77FF}" srcOrd="1" destOrd="0" presId="urn:microsoft.com/office/officeart/2018/2/layout/IconCircleList"/>
    <dgm:cxn modelId="{173A76E5-B47E-4D03-9667-0DC90A0E3246}" type="presParOf" srcId="{E30DB63D-B2A3-4C5E-B366-D3B926E5EEDF}" destId="{60A9E3A4-8D8D-4FA7-AE7F-036D569E55A3}" srcOrd="2" destOrd="0" presId="urn:microsoft.com/office/officeart/2018/2/layout/IconCircleList"/>
    <dgm:cxn modelId="{B7623C29-DF40-4BAC-ADB7-C501928F0CD5}" type="presParOf" srcId="{E30DB63D-B2A3-4C5E-B366-D3B926E5EEDF}" destId="{ADCF15C5-7E25-4165-80C7-3C094023FA46}" srcOrd="3" destOrd="0" presId="urn:microsoft.com/office/officeart/2018/2/layout/IconCircleList"/>
    <dgm:cxn modelId="{9EBCA388-E5B9-4E33-8FBA-0E0F49AF4961}" type="presParOf" srcId="{2074928E-5701-4E57-BA92-FFF69FD9BF6D}" destId="{CE5EA6DF-132C-4229-B25D-3E291DC25FE8}" srcOrd="9" destOrd="0" presId="urn:microsoft.com/office/officeart/2018/2/layout/IconCircleList"/>
    <dgm:cxn modelId="{6FAC53B1-A8E6-4843-A6F5-964BE6841D9E}" type="presParOf" srcId="{2074928E-5701-4E57-BA92-FFF69FD9BF6D}" destId="{951ACCE3-D126-4E90-AEE6-689B72C9FB4C}" srcOrd="10" destOrd="0" presId="urn:microsoft.com/office/officeart/2018/2/layout/IconCircleList"/>
    <dgm:cxn modelId="{DBC67EB8-2CCC-4895-840F-892E5401F698}" type="presParOf" srcId="{951ACCE3-D126-4E90-AEE6-689B72C9FB4C}" destId="{A0C046D8-9A9C-45DC-8882-83C932C922F1}" srcOrd="0" destOrd="0" presId="urn:microsoft.com/office/officeart/2018/2/layout/IconCircleList"/>
    <dgm:cxn modelId="{1F10EE26-9006-43AE-91D9-ED104C085579}" type="presParOf" srcId="{951ACCE3-D126-4E90-AEE6-689B72C9FB4C}" destId="{A95CFAD3-0CAF-408A-B8AE-8CD1D3B3C83B}" srcOrd="1" destOrd="0" presId="urn:microsoft.com/office/officeart/2018/2/layout/IconCircleList"/>
    <dgm:cxn modelId="{D79BB596-A54F-4EDE-AF54-C8CF177BDF3B}" type="presParOf" srcId="{951ACCE3-D126-4E90-AEE6-689B72C9FB4C}" destId="{7082D50E-3774-4BE1-A7D1-5B1EF1CDE838}" srcOrd="2" destOrd="0" presId="urn:microsoft.com/office/officeart/2018/2/layout/IconCircleList"/>
    <dgm:cxn modelId="{4941ED8B-0486-414F-848D-7D471014F32A}" type="presParOf" srcId="{951ACCE3-D126-4E90-AEE6-689B72C9FB4C}" destId="{D7934783-731B-482A-8EEC-DD40FFB0BF1F}" srcOrd="3" destOrd="0" presId="urn:microsoft.com/office/officeart/2018/2/layout/IconCircleList"/>
    <dgm:cxn modelId="{F3B095B8-E510-4C34-93D4-C44903644D11}" type="presParOf" srcId="{2074928E-5701-4E57-BA92-FFF69FD9BF6D}" destId="{091F174D-D6A7-4AB0-866C-54C28A594598}" srcOrd="11" destOrd="0" presId="urn:microsoft.com/office/officeart/2018/2/layout/IconCircleList"/>
    <dgm:cxn modelId="{8C34BDF7-192C-439D-81F0-E98A268E4AEB}" type="presParOf" srcId="{2074928E-5701-4E57-BA92-FFF69FD9BF6D}" destId="{92BE3FEE-31AF-4D57-B1BF-AF1513C388E9}" srcOrd="12" destOrd="0" presId="urn:microsoft.com/office/officeart/2018/2/layout/IconCircleList"/>
    <dgm:cxn modelId="{41F3D575-BB55-4285-B850-FDA2FDE7DFED}" type="presParOf" srcId="{92BE3FEE-31AF-4D57-B1BF-AF1513C388E9}" destId="{6D99FDEE-C1BA-4B3E-BA19-4D1201B47BAC}" srcOrd="0" destOrd="0" presId="urn:microsoft.com/office/officeart/2018/2/layout/IconCircleList"/>
    <dgm:cxn modelId="{D16D52C6-C7A3-4EAA-B1F9-FDDBC309FDEC}" type="presParOf" srcId="{92BE3FEE-31AF-4D57-B1BF-AF1513C388E9}" destId="{127D6033-0ED5-4B04-890C-1A56C533BA30}" srcOrd="1" destOrd="0" presId="urn:microsoft.com/office/officeart/2018/2/layout/IconCircleList"/>
    <dgm:cxn modelId="{C57E85B0-9425-43BB-94FB-1B8D1CF9D6FF}" type="presParOf" srcId="{92BE3FEE-31AF-4D57-B1BF-AF1513C388E9}" destId="{DB5B70E4-DCDA-49CC-9DD9-1B632815FA37}" srcOrd="2" destOrd="0" presId="urn:microsoft.com/office/officeart/2018/2/layout/IconCircleList"/>
    <dgm:cxn modelId="{AB60A2F3-3C08-4A6C-8A7D-F38DF69E252B}" type="presParOf" srcId="{92BE3FEE-31AF-4D57-B1BF-AF1513C388E9}" destId="{75E880B7-0A80-4B38-B1D3-4388A250A767}" srcOrd="3" destOrd="0" presId="urn:microsoft.com/office/officeart/2018/2/layout/IconCircleList"/>
    <dgm:cxn modelId="{774B4F97-7CA7-4AF8-9763-04BBB74690FD}" type="presParOf" srcId="{2074928E-5701-4E57-BA92-FFF69FD9BF6D}" destId="{9DB16B01-3EF5-4CCB-95A4-25DC2AD75E03}" srcOrd="13" destOrd="0" presId="urn:microsoft.com/office/officeart/2018/2/layout/IconCircleList"/>
    <dgm:cxn modelId="{47B5AEFA-63F6-4110-812F-9E32F6B16E17}" type="presParOf" srcId="{2074928E-5701-4E57-BA92-FFF69FD9BF6D}" destId="{9AF02068-E13E-4A74-8E81-5C0E7DAEF3C8}" srcOrd="14" destOrd="0" presId="urn:microsoft.com/office/officeart/2018/2/layout/IconCircleList"/>
    <dgm:cxn modelId="{3583140C-A448-4F40-B470-F0D8A3E4C35B}" type="presParOf" srcId="{9AF02068-E13E-4A74-8E81-5C0E7DAEF3C8}" destId="{F13074AB-05F8-4049-B73F-CC287F10D227}" srcOrd="0" destOrd="0" presId="urn:microsoft.com/office/officeart/2018/2/layout/IconCircleList"/>
    <dgm:cxn modelId="{35FDB538-78E2-4C39-A20C-72CF697875B7}" type="presParOf" srcId="{9AF02068-E13E-4A74-8E81-5C0E7DAEF3C8}" destId="{05879BE4-8107-4E68-9C6C-C1636EC1982E}" srcOrd="1" destOrd="0" presId="urn:microsoft.com/office/officeart/2018/2/layout/IconCircleList"/>
    <dgm:cxn modelId="{A8E2DAAA-4D32-46EA-B421-B20CAC3DE7A9}" type="presParOf" srcId="{9AF02068-E13E-4A74-8E81-5C0E7DAEF3C8}" destId="{4CC2C4FB-09DF-498A-A0DE-3395EF45EC39}" srcOrd="2" destOrd="0" presId="urn:microsoft.com/office/officeart/2018/2/layout/IconCircleList"/>
    <dgm:cxn modelId="{E969EF1E-4732-470E-8715-2C6A4DA316E0}" type="presParOf" srcId="{9AF02068-E13E-4A74-8E81-5C0E7DAEF3C8}" destId="{49088F1C-F642-4DDE-8CC3-3C9975B36DF4}"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D200C-D4ED-45BB-9D38-4FCC7BACEDCF}">
      <dsp:nvSpPr>
        <dsp:cNvPr id="0" name=""/>
        <dsp:cNvSpPr/>
      </dsp:nvSpPr>
      <dsp:spPr>
        <a:xfrm>
          <a:off x="1133194" y="2663"/>
          <a:ext cx="3376056" cy="20256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What is a grant? How is it different from my other funding?</a:t>
          </a:r>
        </a:p>
      </dsp:txBody>
      <dsp:txXfrm>
        <a:off x="1133194" y="2663"/>
        <a:ext cx="3376056" cy="2025633"/>
      </dsp:txXfrm>
    </dsp:sp>
    <dsp:sp modelId="{3189B560-FA38-43E2-B7B8-5D25E1ED5142}">
      <dsp:nvSpPr>
        <dsp:cNvPr id="0" name=""/>
        <dsp:cNvSpPr/>
      </dsp:nvSpPr>
      <dsp:spPr>
        <a:xfrm>
          <a:off x="4846856" y="2663"/>
          <a:ext cx="3376056" cy="20256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What are the basics that I should know?</a:t>
          </a:r>
        </a:p>
      </dsp:txBody>
      <dsp:txXfrm>
        <a:off x="4846856" y="2663"/>
        <a:ext cx="3376056" cy="2025633"/>
      </dsp:txXfrm>
    </dsp:sp>
    <dsp:sp modelId="{8D566EDF-18CF-4EE0-9440-B648034BED06}">
      <dsp:nvSpPr>
        <dsp:cNvPr id="0" name=""/>
        <dsp:cNvSpPr/>
      </dsp:nvSpPr>
      <dsp:spPr>
        <a:xfrm>
          <a:off x="2990025" y="2365902"/>
          <a:ext cx="3376056" cy="20256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How can we help?</a:t>
          </a:r>
        </a:p>
      </dsp:txBody>
      <dsp:txXfrm>
        <a:off x="2990025" y="2365902"/>
        <a:ext cx="3376056" cy="2025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BE01B-4981-443B-A381-E7B1822A0E99}">
      <dsp:nvSpPr>
        <dsp:cNvPr id="0" name=""/>
        <dsp:cNvSpPr/>
      </dsp:nvSpPr>
      <dsp:spPr>
        <a:xfrm>
          <a:off x="0" y="461168"/>
          <a:ext cx="10515600" cy="8248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t>A grant is a way the government funds your ideas and projects to provide public services and stimulate the economy. Grants support critical recovery initiatives, innovative research, and many other programs listed in the Catalog of Federal Domestic Assistance (CFDA). In addition</a:t>
          </a:r>
          <a:r>
            <a:rPr lang="en-US" sz="1500" kern="1200" dirty="0"/>
            <a:t> to federal grants, we receive funds from foundations, organizations, businesses and other organizations. </a:t>
          </a:r>
        </a:p>
      </dsp:txBody>
      <dsp:txXfrm>
        <a:off x="40266" y="501434"/>
        <a:ext cx="10435068" cy="744318"/>
      </dsp:txXfrm>
    </dsp:sp>
    <dsp:sp modelId="{8DB1CC76-4B7C-4A21-A6A8-B87C805407C9}">
      <dsp:nvSpPr>
        <dsp:cNvPr id="0" name=""/>
        <dsp:cNvSpPr/>
      </dsp:nvSpPr>
      <dsp:spPr>
        <a:xfrm>
          <a:off x="0" y="1329218"/>
          <a:ext cx="10515600" cy="8248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Typically, a grant has an intended purpose or statement of work associated with the funds. </a:t>
          </a:r>
        </a:p>
      </dsp:txBody>
      <dsp:txXfrm>
        <a:off x="40266" y="1369484"/>
        <a:ext cx="10435068" cy="744318"/>
      </dsp:txXfrm>
    </dsp:sp>
    <dsp:sp modelId="{44E1E2C5-7283-44F0-8B37-AED36776CEC0}">
      <dsp:nvSpPr>
        <dsp:cNvPr id="0" name=""/>
        <dsp:cNvSpPr/>
      </dsp:nvSpPr>
      <dsp:spPr>
        <a:xfrm>
          <a:off x="0" y="2197269"/>
          <a:ext cx="10515600" cy="8248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Grant funds are highly regulated and require additional administrative burden. This is where the Office of Research Administration comes in. </a:t>
          </a:r>
        </a:p>
      </dsp:txBody>
      <dsp:txXfrm>
        <a:off x="40266" y="2237535"/>
        <a:ext cx="10435068" cy="744318"/>
      </dsp:txXfrm>
    </dsp:sp>
    <dsp:sp modelId="{98E18594-5D20-4EE9-A4C2-56076A478670}">
      <dsp:nvSpPr>
        <dsp:cNvPr id="0" name=""/>
        <dsp:cNvSpPr/>
      </dsp:nvSpPr>
      <dsp:spPr>
        <a:xfrm>
          <a:off x="0" y="3065319"/>
          <a:ext cx="10515600" cy="8248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Grant funds are tied to a PI or Principal Investigator that is the financial manager and has oversite of the funds</a:t>
          </a:r>
        </a:p>
      </dsp:txBody>
      <dsp:txXfrm>
        <a:off x="40266" y="3105585"/>
        <a:ext cx="10435068" cy="7443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7DB14-B8C5-4809-9C67-398341190419}">
      <dsp:nvSpPr>
        <dsp:cNvPr id="0" name=""/>
        <dsp:cNvSpPr/>
      </dsp:nvSpPr>
      <dsp:spPr>
        <a:xfrm>
          <a:off x="555243" y="1427"/>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03883A-D981-4ADD-9988-0801BA2BD291}">
      <dsp:nvSpPr>
        <dsp:cNvPr id="0" name=""/>
        <dsp:cNvSpPr/>
      </dsp:nvSpPr>
      <dsp:spPr>
        <a:xfrm>
          <a:off x="674313" y="120497"/>
          <a:ext cx="328860" cy="3288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43AA61-E4AB-43AB-97F2-BE1649740416}">
      <dsp:nvSpPr>
        <dsp:cNvPr id="0" name=""/>
        <dsp:cNvSpPr/>
      </dsp:nvSpPr>
      <dsp:spPr>
        <a:xfrm>
          <a:off x="1243743" y="1427"/>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Grant Accountant assigned to project – found on rainbow email (you should be cc-ed on)</a:t>
          </a:r>
        </a:p>
      </dsp:txBody>
      <dsp:txXfrm>
        <a:off x="1243743" y="1427"/>
        <a:ext cx="1336499" cy="567000"/>
      </dsp:txXfrm>
    </dsp:sp>
    <dsp:sp modelId="{C2FF34D9-854D-4F41-B4CD-E93EA8C37F81}">
      <dsp:nvSpPr>
        <dsp:cNvPr id="0" name=""/>
        <dsp:cNvSpPr/>
      </dsp:nvSpPr>
      <dsp:spPr>
        <a:xfrm>
          <a:off x="2813118" y="1427"/>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D8837-8D2B-4035-886E-721994673537}">
      <dsp:nvSpPr>
        <dsp:cNvPr id="0" name=""/>
        <dsp:cNvSpPr/>
      </dsp:nvSpPr>
      <dsp:spPr>
        <a:xfrm>
          <a:off x="2932188" y="120497"/>
          <a:ext cx="328860" cy="3288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E9D2DD-14B8-4335-8085-B50CCC877703}">
      <dsp:nvSpPr>
        <dsp:cNvPr id="0" name=""/>
        <dsp:cNvSpPr/>
      </dsp:nvSpPr>
      <dsp:spPr>
        <a:xfrm>
          <a:off x="3501618" y="1427"/>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Cayuse- Project Information (pre&amp; post award)</a:t>
          </a:r>
        </a:p>
      </dsp:txBody>
      <dsp:txXfrm>
        <a:off x="3501618" y="1427"/>
        <a:ext cx="1336499" cy="567000"/>
      </dsp:txXfrm>
    </dsp:sp>
    <dsp:sp modelId="{977A1427-77D7-45DF-9D53-FE1F0033AE76}">
      <dsp:nvSpPr>
        <dsp:cNvPr id="0" name=""/>
        <dsp:cNvSpPr/>
      </dsp:nvSpPr>
      <dsp:spPr>
        <a:xfrm>
          <a:off x="555243" y="1261921"/>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812882-EECB-4228-BBE6-69E395E80DF7}">
      <dsp:nvSpPr>
        <dsp:cNvPr id="0" name=""/>
        <dsp:cNvSpPr/>
      </dsp:nvSpPr>
      <dsp:spPr>
        <a:xfrm>
          <a:off x="674313" y="1380991"/>
          <a:ext cx="328860" cy="3288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A23272-6BC3-4D05-B298-4A34686CEED1}">
      <dsp:nvSpPr>
        <dsp:cNvPr id="0" name=""/>
        <dsp:cNvSpPr/>
      </dsp:nvSpPr>
      <dsp:spPr>
        <a:xfrm>
          <a:off x="1243743" y="1261921"/>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Banner Administrative Applications- Financials </a:t>
          </a:r>
        </a:p>
      </dsp:txBody>
      <dsp:txXfrm>
        <a:off x="1243743" y="1261921"/>
        <a:ext cx="1336499" cy="567000"/>
      </dsp:txXfrm>
    </dsp:sp>
    <dsp:sp modelId="{337375A6-7D2D-4BE3-A5F2-659A5E48F984}">
      <dsp:nvSpPr>
        <dsp:cNvPr id="0" name=""/>
        <dsp:cNvSpPr/>
      </dsp:nvSpPr>
      <dsp:spPr>
        <a:xfrm>
          <a:off x="2813118" y="1261921"/>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B8FC1-8830-4704-96AC-723AE754399F}">
      <dsp:nvSpPr>
        <dsp:cNvPr id="0" name=""/>
        <dsp:cNvSpPr/>
      </dsp:nvSpPr>
      <dsp:spPr>
        <a:xfrm>
          <a:off x="2932188" y="1380991"/>
          <a:ext cx="328860" cy="3288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0E7F35-4288-432B-9A0A-5BD926A24F20}">
      <dsp:nvSpPr>
        <dsp:cNvPr id="0" name=""/>
        <dsp:cNvSpPr/>
      </dsp:nvSpPr>
      <dsp:spPr>
        <a:xfrm>
          <a:off x="3501618" y="1261921"/>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COGNOS- Financials </a:t>
          </a:r>
        </a:p>
      </dsp:txBody>
      <dsp:txXfrm>
        <a:off x="3501618" y="1261921"/>
        <a:ext cx="1336499" cy="567000"/>
      </dsp:txXfrm>
    </dsp:sp>
    <dsp:sp modelId="{9878ABDD-C035-473F-8B50-F55063C17F41}">
      <dsp:nvSpPr>
        <dsp:cNvPr id="0" name=""/>
        <dsp:cNvSpPr/>
      </dsp:nvSpPr>
      <dsp:spPr>
        <a:xfrm>
          <a:off x="555243" y="2522416"/>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E3C5E9-D1F5-4BAE-8ADC-3DC48B7A77FF}">
      <dsp:nvSpPr>
        <dsp:cNvPr id="0" name=""/>
        <dsp:cNvSpPr/>
      </dsp:nvSpPr>
      <dsp:spPr>
        <a:xfrm>
          <a:off x="674313" y="2641486"/>
          <a:ext cx="328860" cy="3288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CF15C5-7E25-4165-80C7-3C094023FA46}">
      <dsp:nvSpPr>
        <dsp:cNvPr id="0" name=""/>
        <dsp:cNvSpPr/>
      </dsp:nvSpPr>
      <dsp:spPr>
        <a:xfrm>
          <a:off x="1243743" y="2522416"/>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EPAFs- payment information </a:t>
          </a:r>
        </a:p>
      </dsp:txBody>
      <dsp:txXfrm>
        <a:off x="1243743" y="2522416"/>
        <a:ext cx="1336499" cy="567000"/>
      </dsp:txXfrm>
    </dsp:sp>
    <dsp:sp modelId="{A0C046D8-9A9C-45DC-8882-83C932C922F1}">
      <dsp:nvSpPr>
        <dsp:cNvPr id="0" name=""/>
        <dsp:cNvSpPr/>
      </dsp:nvSpPr>
      <dsp:spPr>
        <a:xfrm>
          <a:off x="2813118" y="2522416"/>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5CFAD3-0CAF-408A-B8AE-8CD1D3B3C83B}">
      <dsp:nvSpPr>
        <dsp:cNvPr id="0" name=""/>
        <dsp:cNvSpPr/>
      </dsp:nvSpPr>
      <dsp:spPr>
        <a:xfrm>
          <a:off x="2932188" y="2641486"/>
          <a:ext cx="328860" cy="32886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934783-731B-482A-8EEC-DD40FFB0BF1F}">
      <dsp:nvSpPr>
        <dsp:cNvPr id="0" name=""/>
        <dsp:cNvSpPr/>
      </dsp:nvSpPr>
      <dsp:spPr>
        <a:xfrm>
          <a:off x="3501618" y="2522416"/>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BearKatBuy- purchasing information </a:t>
          </a:r>
        </a:p>
      </dsp:txBody>
      <dsp:txXfrm>
        <a:off x="3501618" y="2522416"/>
        <a:ext cx="1336499" cy="567000"/>
      </dsp:txXfrm>
    </dsp:sp>
    <dsp:sp modelId="{6D99FDEE-C1BA-4B3E-BA19-4D1201B47BAC}">
      <dsp:nvSpPr>
        <dsp:cNvPr id="0" name=""/>
        <dsp:cNvSpPr/>
      </dsp:nvSpPr>
      <dsp:spPr>
        <a:xfrm>
          <a:off x="555243" y="3782910"/>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7D6033-0ED5-4B04-890C-1A56C533BA30}">
      <dsp:nvSpPr>
        <dsp:cNvPr id="0" name=""/>
        <dsp:cNvSpPr/>
      </dsp:nvSpPr>
      <dsp:spPr>
        <a:xfrm>
          <a:off x="674313" y="3901980"/>
          <a:ext cx="328860" cy="32886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E880B7-0A80-4B38-B1D3-4388A250A767}">
      <dsp:nvSpPr>
        <dsp:cNvPr id="0" name=""/>
        <dsp:cNvSpPr/>
      </dsp:nvSpPr>
      <dsp:spPr>
        <a:xfrm>
          <a:off x="1243743" y="3782910"/>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ChromeRiver- Travel and P-Card Information </a:t>
          </a:r>
        </a:p>
      </dsp:txBody>
      <dsp:txXfrm>
        <a:off x="1243743" y="3782910"/>
        <a:ext cx="1336499" cy="567000"/>
      </dsp:txXfrm>
    </dsp:sp>
    <dsp:sp modelId="{F13074AB-05F8-4049-B73F-CC287F10D227}">
      <dsp:nvSpPr>
        <dsp:cNvPr id="0" name=""/>
        <dsp:cNvSpPr/>
      </dsp:nvSpPr>
      <dsp:spPr>
        <a:xfrm>
          <a:off x="2813118" y="3782910"/>
          <a:ext cx="567000" cy="56700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879BE4-8107-4E68-9C6C-C1636EC1982E}">
      <dsp:nvSpPr>
        <dsp:cNvPr id="0" name=""/>
        <dsp:cNvSpPr/>
      </dsp:nvSpPr>
      <dsp:spPr>
        <a:xfrm>
          <a:off x="2932188" y="3901980"/>
          <a:ext cx="328860" cy="328860"/>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088F1C-F642-4DDE-8CC3-3C9975B36DF4}">
      <dsp:nvSpPr>
        <dsp:cNvPr id="0" name=""/>
        <dsp:cNvSpPr/>
      </dsp:nvSpPr>
      <dsp:spPr>
        <a:xfrm>
          <a:off x="3501618" y="3782910"/>
          <a:ext cx="1336499"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People Admin- Job Posting Information </a:t>
          </a:r>
        </a:p>
      </dsp:txBody>
      <dsp:txXfrm>
        <a:off x="3501618" y="3782910"/>
        <a:ext cx="1336499" cy="567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968FE-AD3D-444F-B6A8-796D946DC3A6}" type="datetimeFigureOut">
              <a:rPr lang="en-US" smtClean="0"/>
              <a:t>9/24/23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12EAA-B504-4DE4-86AF-9234CC185AA8}" type="slidenum">
              <a:rPr lang="en-US" smtClean="0"/>
              <a:t>‹#›</a:t>
            </a:fld>
            <a:endParaRPr lang="en-US" dirty="0"/>
          </a:p>
        </p:txBody>
      </p:sp>
    </p:spTree>
    <p:extLst>
      <p:ext uri="{BB962C8B-B14F-4D97-AF65-F5344CB8AC3E}">
        <p14:creationId xmlns:p14="http://schemas.microsoft.com/office/powerpoint/2010/main" val="33700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Excel sheet at the dept. level: spreadsheet and timeline</a:t>
            </a:r>
          </a:p>
          <a:p>
            <a:pPr lvl="1"/>
            <a:r>
              <a:rPr lang="en-US" sz="1500" dirty="0"/>
              <a:t>Ask audience: are there any processes that seem helpful? Is it something that can be shared? Is it something that can be turned into a campus resource that can be made available to all admin?</a:t>
            </a:r>
          </a:p>
          <a:p>
            <a:pPr lvl="1"/>
            <a:r>
              <a:rPr lang="en-US" sz="1500" dirty="0"/>
              <a:t>(For a later date) Charging grant mileage to grants if dept owns grants</a:t>
            </a:r>
          </a:p>
          <a:p>
            <a:endParaRPr lang="en-US" dirty="0"/>
          </a:p>
        </p:txBody>
      </p:sp>
      <p:sp>
        <p:nvSpPr>
          <p:cNvPr id="4" name="Slide Number Placeholder 3"/>
          <p:cNvSpPr>
            <a:spLocks noGrp="1"/>
          </p:cNvSpPr>
          <p:nvPr>
            <p:ph type="sldNum" sz="quarter" idx="5"/>
          </p:nvPr>
        </p:nvSpPr>
        <p:spPr/>
        <p:txBody>
          <a:bodyPr/>
          <a:lstStyle/>
          <a:p>
            <a:fld id="{EC112EAA-B504-4DE4-86AF-9234CC185AA8}" type="slidenum">
              <a:rPr lang="en-US" smtClean="0"/>
              <a:t>8</a:t>
            </a:fld>
            <a:endParaRPr lang="en-US" dirty="0"/>
          </a:p>
        </p:txBody>
      </p:sp>
    </p:spTree>
    <p:extLst>
      <p:ext uri="{BB962C8B-B14F-4D97-AF65-F5344CB8AC3E}">
        <p14:creationId xmlns:p14="http://schemas.microsoft.com/office/powerpoint/2010/main" val="356902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8E66DD-51B1-4BF7-9539-DEA51BFAEFD8}" type="datetime1">
              <a:rPr lang="en-US" smtClean="0"/>
              <a:t>9/24/23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40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A6260-7573-4697-9E59-AA19A1D5C255}" type="datetime1">
              <a:rPr lang="en-US" smtClean="0"/>
              <a:t>9/24/23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945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49DE4-AD7B-432F-9E35-775F5F8CC6AD}" type="datetime1">
              <a:rPr lang="en-US" smtClean="0"/>
              <a:t>9/24/23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09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204F4-028A-4A36-B306-1FBAFF258B24}" type="datetime1">
              <a:rPr lang="en-US" smtClean="0"/>
              <a:t>9/24/23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813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69E6D-812C-4C70-BB51-98F32992DB43}" type="datetime1">
              <a:rPr lang="en-US" smtClean="0"/>
              <a:t>9/24/23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792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0287DF-640A-4181-8B82-4913718EF244}" type="datetime1">
              <a:rPr lang="en-US" smtClean="0"/>
              <a:t>9/24/23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521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4BE3E1-3173-4AB6-90EF-CE84B9FBD77E}" type="datetime1">
              <a:rPr lang="en-US" smtClean="0"/>
              <a:t>9/24/23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406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46D357-68ED-48AA-AC18-9CC27DEA9490}" type="datetime1">
              <a:rPr lang="en-US" smtClean="0"/>
              <a:t>9/24/23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513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8BAEE-D0AF-4323-A024-1416F995B386}" type="datetime1">
              <a:rPr lang="en-US" smtClean="0"/>
              <a:t>9/24/23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231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36E0D4-CA65-4DD1-8546-2CC4E75B8B9D}" type="datetime1">
              <a:rPr lang="en-US" smtClean="0"/>
              <a:t>9/24/23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825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9DEFE7-E1FA-4CA7-8A5A-F9AB210CE638}" type="datetime1">
              <a:rPr lang="en-US" smtClean="0"/>
              <a:t>9/24/23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108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E3FCC-785C-4EC4-B782-9133218B75DD}" type="datetime1">
              <a:rPr lang="en-US" smtClean="0"/>
              <a:t>9/24/23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48516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57CB-7320-CD62-4947-5674B3082C2C}"/>
              </a:ext>
            </a:extLst>
          </p:cNvPr>
          <p:cNvSpPr>
            <a:spLocks noGrp="1"/>
          </p:cNvSpPr>
          <p:nvPr>
            <p:ph type="title"/>
          </p:nvPr>
        </p:nvSpPr>
        <p:spPr/>
        <p:txBody>
          <a:bodyPr/>
          <a:lstStyle/>
          <a:p>
            <a:endParaRPr lang="en-US"/>
          </a:p>
        </p:txBody>
      </p:sp>
      <p:pic>
        <p:nvPicPr>
          <p:cNvPr id="5" name="Content Placeholder 4" descr="A poster for an event&#10;&#10;Description automatically generated with medium confidence">
            <a:extLst>
              <a:ext uri="{FF2B5EF4-FFF2-40B4-BE49-F238E27FC236}">
                <a16:creationId xmlns:a16="http://schemas.microsoft.com/office/drawing/2014/main" id="{FF7A47DE-12F3-B2B1-3571-20FC01C7E049}"/>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254243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92F192-0300-AC40-AA6A-20C2806CAC70}"/>
              </a:ext>
            </a:extLst>
          </p:cNvPr>
          <p:cNvSpPr>
            <a:spLocks noGrp="1"/>
          </p:cNvSpPr>
          <p:nvPr>
            <p:ph type="title"/>
          </p:nvPr>
        </p:nvSpPr>
        <p:spPr>
          <a:xfrm>
            <a:off x="956826" y="1112969"/>
            <a:ext cx="3937298" cy="4166010"/>
          </a:xfrm>
        </p:spPr>
        <p:txBody>
          <a:bodyPr>
            <a:normAutofit/>
          </a:bodyPr>
          <a:lstStyle/>
          <a:p>
            <a:pPr algn="ctr"/>
            <a:r>
              <a:rPr lang="en-US" dirty="0">
                <a:solidFill>
                  <a:srgbClr val="FFFFFF"/>
                </a:solidFill>
              </a:rPr>
              <a:t>Step 4: The Project Ends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40A24E2-782A-BF4A-895B-1E0CBD3D01A9}"/>
              </a:ext>
            </a:extLst>
          </p:cNvPr>
          <p:cNvSpPr>
            <a:spLocks noGrp="1"/>
          </p:cNvSpPr>
          <p:nvPr>
            <p:ph idx="1"/>
          </p:nvPr>
        </p:nvSpPr>
        <p:spPr>
          <a:xfrm>
            <a:off x="6096000" y="820880"/>
            <a:ext cx="5257799" cy="4889350"/>
          </a:xfrm>
        </p:spPr>
        <p:txBody>
          <a:bodyPr anchor="t">
            <a:noAutofit/>
          </a:bodyPr>
          <a:lstStyle/>
          <a:p>
            <a:pPr marL="0" indent="0">
              <a:buNone/>
            </a:pPr>
            <a:r>
              <a:rPr lang="en-US" sz="2400" dirty="0"/>
              <a:t>The Office of Research Administration will handle closeout with the project but what is the Admin responsible for:</a:t>
            </a:r>
          </a:p>
          <a:p>
            <a:r>
              <a:rPr lang="en-US" sz="2400" dirty="0"/>
              <a:t>Confirming all purchasing has been completed and encumbrances have been removed</a:t>
            </a:r>
          </a:p>
          <a:p>
            <a:r>
              <a:rPr lang="en-US" sz="2400" dirty="0"/>
              <a:t>Moving personnel off grant funds</a:t>
            </a:r>
          </a:p>
          <a:p>
            <a:r>
              <a:rPr lang="en-US" sz="2400" dirty="0"/>
              <a:t>Answering any questions that may arise during closeout </a:t>
            </a:r>
            <a:endParaRPr lang="en-US" sz="1800" dirty="0"/>
          </a:p>
          <a:p>
            <a:pPr lvl="2"/>
            <a:endParaRPr lang="en-US" sz="1000" dirty="0"/>
          </a:p>
          <a:p>
            <a:pPr lvl="1"/>
            <a:endParaRPr lang="en-US" sz="16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57589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EE6EB6-0C19-AF54-68AF-28A874F0526F}"/>
              </a:ext>
            </a:extLst>
          </p:cNvPr>
          <p:cNvSpPr>
            <a:spLocks noGrp="1"/>
          </p:cNvSpPr>
          <p:nvPr>
            <p:ph type="title"/>
          </p:nvPr>
        </p:nvSpPr>
        <p:spPr>
          <a:xfrm>
            <a:off x="1171074" y="1396686"/>
            <a:ext cx="3240506" cy="4064628"/>
          </a:xfrm>
        </p:spPr>
        <p:txBody>
          <a:bodyPr>
            <a:normAutofit/>
          </a:bodyPr>
          <a:lstStyle/>
          <a:p>
            <a:r>
              <a:rPr lang="en-US">
                <a:solidFill>
                  <a:srgbClr val="FFFFFF"/>
                </a:solidFill>
              </a:rPr>
              <a:t>Looking Towards the Future</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06721DC-649A-AA5A-5A95-F68F77C9DBD7}"/>
              </a:ext>
            </a:extLst>
          </p:cNvPr>
          <p:cNvSpPr>
            <a:spLocks noGrp="1"/>
          </p:cNvSpPr>
          <p:nvPr>
            <p:ph idx="1"/>
          </p:nvPr>
        </p:nvSpPr>
        <p:spPr>
          <a:xfrm>
            <a:off x="5370153" y="1526033"/>
            <a:ext cx="5536397" cy="3935281"/>
          </a:xfrm>
        </p:spPr>
        <p:txBody>
          <a:bodyPr>
            <a:normAutofit/>
          </a:bodyPr>
          <a:lstStyle/>
          <a:p>
            <a:r>
              <a:rPr lang="en-US" dirty="0"/>
              <a:t>Layout for improving Admin experience</a:t>
            </a:r>
          </a:p>
          <a:p>
            <a:pPr lvl="1"/>
            <a:r>
              <a:rPr lang="en-US" dirty="0"/>
              <a:t>Admin Research Council</a:t>
            </a:r>
          </a:p>
          <a:p>
            <a:pPr lvl="1"/>
            <a:r>
              <a:rPr lang="en-US" dirty="0"/>
              <a:t>Semi-Annual Admin Mixer</a:t>
            </a:r>
          </a:p>
          <a:p>
            <a:pPr lvl="1"/>
            <a:r>
              <a:rPr lang="en-US" dirty="0"/>
              <a:t>Summer Mini-Conference</a:t>
            </a:r>
          </a:p>
          <a:p>
            <a:pPr lvl="1"/>
            <a:r>
              <a:rPr lang="en-US" dirty="0"/>
              <a:t>NCURA to Admin</a:t>
            </a:r>
          </a:p>
          <a:p>
            <a:pPr lvl="1"/>
            <a:r>
              <a:rPr lang="en-US" dirty="0"/>
              <a:t>Follow up w/ materials and form to submit questions/concerns</a:t>
            </a:r>
          </a:p>
        </p:txBody>
      </p:sp>
    </p:spTree>
    <p:extLst>
      <p:ext uri="{BB962C8B-B14F-4D97-AF65-F5344CB8AC3E}">
        <p14:creationId xmlns:p14="http://schemas.microsoft.com/office/powerpoint/2010/main" val="3434568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58A2FB1-E333-A173-93FC-6B254F43AFB7}"/>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Questions?</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812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1188069" y="381935"/>
            <a:ext cx="9356106" cy="1200329"/>
          </a:xfrm>
        </p:spPr>
        <p:txBody>
          <a:bodyPr anchor="t">
            <a:normAutofit/>
          </a:bodyPr>
          <a:lstStyle/>
          <a:p>
            <a:pPr algn="ctr"/>
            <a:r>
              <a:rPr lang="en-US" sz="8000"/>
              <a:t>Introduction</a:t>
            </a:r>
          </a:p>
        </p:txBody>
      </p:sp>
      <p:graphicFrame>
        <p:nvGraphicFramePr>
          <p:cNvPr id="5" name="Content Placeholder 2">
            <a:extLst>
              <a:ext uri="{FF2B5EF4-FFF2-40B4-BE49-F238E27FC236}">
                <a16:creationId xmlns:a16="http://schemas.microsoft.com/office/drawing/2014/main" id="{C5D75076-F733-225C-A804-D554E5E4C510}"/>
              </a:ext>
            </a:extLst>
          </p:cNvPr>
          <p:cNvGraphicFramePr>
            <a:graphicFrameLocks noGrp="1"/>
          </p:cNvGraphicFramePr>
          <p:nvPr>
            <p:ph idx="1"/>
            <p:extLst>
              <p:ext uri="{D42A27DB-BD31-4B8C-83A1-F6EECF244321}">
                <p14:modId xmlns:p14="http://schemas.microsoft.com/office/powerpoint/2010/main" val="2802094477"/>
              </p:ext>
            </p:extLst>
          </p:nvPr>
        </p:nvGraphicFramePr>
        <p:xfrm>
          <a:off x="1188062" y="1825625"/>
          <a:ext cx="9356107" cy="439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79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42145A-E451-14D2-7344-C071865AD297}"/>
              </a:ext>
            </a:extLst>
          </p:cNvPr>
          <p:cNvSpPr>
            <a:spLocks noGrp="1"/>
          </p:cNvSpPr>
          <p:nvPr>
            <p:ph type="title"/>
          </p:nvPr>
        </p:nvSpPr>
        <p:spPr>
          <a:xfrm>
            <a:off x="838200" y="556995"/>
            <a:ext cx="10515600" cy="1133693"/>
          </a:xfrm>
        </p:spPr>
        <p:txBody>
          <a:bodyPr>
            <a:normAutofit/>
          </a:bodyPr>
          <a:lstStyle/>
          <a:p>
            <a:pPr algn="ctr"/>
            <a:r>
              <a:rPr lang="en-US" sz="5200" dirty="0"/>
              <a:t>What is a grant?</a:t>
            </a:r>
          </a:p>
        </p:txBody>
      </p:sp>
      <p:graphicFrame>
        <p:nvGraphicFramePr>
          <p:cNvPr id="10" name="Content Placeholder 4">
            <a:extLst>
              <a:ext uri="{FF2B5EF4-FFF2-40B4-BE49-F238E27FC236}">
                <a16:creationId xmlns:a16="http://schemas.microsoft.com/office/drawing/2014/main" id="{44E2D7BB-A8F5-31D8-F7F9-371C69023F10}"/>
              </a:ext>
            </a:extLst>
          </p:cNvPr>
          <p:cNvGraphicFramePr>
            <a:graphicFrameLocks noGrp="1"/>
          </p:cNvGraphicFramePr>
          <p:nvPr>
            <p:ph idx="1"/>
            <p:extLst>
              <p:ext uri="{D42A27DB-BD31-4B8C-83A1-F6EECF244321}">
                <p14:modId xmlns:p14="http://schemas.microsoft.com/office/powerpoint/2010/main" val="28799580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213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664C-DC67-38E0-FD41-E26DA2DB4614}"/>
              </a:ext>
            </a:extLst>
          </p:cNvPr>
          <p:cNvSpPr>
            <a:spLocks noGrp="1"/>
          </p:cNvSpPr>
          <p:nvPr>
            <p:ph type="title"/>
          </p:nvPr>
        </p:nvSpPr>
        <p:spPr/>
        <p:txBody>
          <a:bodyPr>
            <a:normAutofit/>
          </a:bodyPr>
          <a:lstStyle/>
          <a:p>
            <a:pPr algn="ctr"/>
            <a:r>
              <a:rPr lang="en-US" dirty="0"/>
              <a:t>Involving Departmental Administration</a:t>
            </a:r>
          </a:p>
        </p:txBody>
      </p:sp>
      <p:sp>
        <p:nvSpPr>
          <p:cNvPr id="3" name="Content Placeholder 2">
            <a:extLst>
              <a:ext uri="{FF2B5EF4-FFF2-40B4-BE49-F238E27FC236}">
                <a16:creationId xmlns:a16="http://schemas.microsoft.com/office/drawing/2014/main" id="{9D3CE445-CAA8-50F4-D347-BF3D4163A595}"/>
              </a:ext>
            </a:extLst>
          </p:cNvPr>
          <p:cNvSpPr>
            <a:spLocks noGrp="1"/>
          </p:cNvSpPr>
          <p:nvPr>
            <p:ph idx="1"/>
          </p:nvPr>
        </p:nvSpPr>
        <p:spPr/>
        <p:txBody>
          <a:bodyPr>
            <a:normAutofit fontScale="92500" lnSpcReduction="10000"/>
          </a:bodyPr>
          <a:lstStyle/>
          <a:p>
            <a:r>
              <a:rPr lang="en-US" dirty="0"/>
              <a:t>Where does a Departmental Admin come in?</a:t>
            </a:r>
          </a:p>
          <a:p>
            <a:pPr lvl="1"/>
            <a:r>
              <a:rPr lang="en-US" dirty="0"/>
              <a:t>It depends. Some Admins are involved at the preproposal stage and others when an award is made</a:t>
            </a:r>
          </a:p>
          <a:p>
            <a:r>
              <a:rPr lang="en-US" dirty="0"/>
              <a:t>What are Admins responsible for?</a:t>
            </a:r>
          </a:p>
          <a:p>
            <a:pPr lvl="1"/>
            <a:r>
              <a:rPr lang="en-US" dirty="0"/>
              <a:t>Required trainings before award setup (for Admins and PIs who are new; preexisting roles who have already taken the training will not need to take the trainings again)</a:t>
            </a:r>
          </a:p>
          <a:p>
            <a:pPr lvl="1"/>
            <a:r>
              <a:rPr lang="en-US" dirty="0"/>
              <a:t>Purchasing</a:t>
            </a:r>
          </a:p>
          <a:p>
            <a:pPr lvl="1"/>
            <a:r>
              <a:rPr lang="en-US" dirty="0"/>
              <a:t>Travel</a:t>
            </a:r>
          </a:p>
          <a:p>
            <a:pPr lvl="1"/>
            <a:r>
              <a:rPr lang="en-US" dirty="0"/>
              <a:t>Hiring (Coordination with PI)</a:t>
            </a:r>
          </a:p>
          <a:p>
            <a:pPr lvl="1"/>
            <a:r>
              <a:rPr lang="en-US" dirty="0" err="1"/>
              <a:t>ePAFS</a:t>
            </a:r>
            <a:r>
              <a:rPr lang="en-US" dirty="0"/>
              <a:t> (Student, faculty and staff)</a:t>
            </a:r>
          </a:p>
          <a:p>
            <a:pPr lvl="1"/>
            <a:r>
              <a:rPr lang="en-US" dirty="0"/>
              <a:t>Additional duties as assigned (some projects require significantly more time but those projects usually have an assigned admin)</a:t>
            </a:r>
          </a:p>
          <a:p>
            <a:pPr lvl="1"/>
            <a:endParaRPr lang="en-US" dirty="0"/>
          </a:p>
          <a:p>
            <a:pPr lvl="1"/>
            <a:endParaRPr lang="en-US" dirty="0"/>
          </a:p>
        </p:txBody>
      </p:sp>
    </p:spTree>
    <p:extLst>
      <p:ext uri="{BB962C8B-B14F-4D97-AF65-F5344CB8AC3E}">
        <p14:creationId xmlns:p14="http://schemas.microsoft.com/office/powerpoint/2010/main" val="57951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2B1217-96CE-F2E5-FD66-D15866E4CBC5}"/>
              </a:ext>
            </a:extLst>
          </p:cNvPr>
          <p:cNvSpPr>
            <a:spLocks noGrp="1"/>
          </p:cNvSpPr>
          <p:nvPr>
            <p:ph type="title"/>
          </p:nvPr>
        </p:nvSpPr>
        <p:spPr>
          <a:xfrm>
            <a:off x="956826" y="1112969"/>
            <a:ext cx="3937298" cy="4166010"/>
          </a:xfrm>
        </p:spPr>
        <p:txBody>
          <a:bodyPr>
            <a:normAutofit/>
          </a:bodyPr>
          <a:lstStyle/>
          <a:p>
            <a:pPr algn="ctr"/>
            <a:r>
              <a:rPr lang="en-US" dirty="0">
                <a:solidFill>
                  <a:srgbClr val="FFFFFF"/>
                </a:solidFill>
              </a:rPr>
              <a:t>Step 1:Kickoff Meetings</a:t>
            </a:r>
          </a:p>
        </p:txBody>
      </p:sp>
      <p:sp>
        <p:nvSpPr>
          <p:cNvPr id="19" name="Freeform: Shape 1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CF68559-F7E7-962C-3224-3200761E0177}"/>
              </a:ext>
            </a:extLst>
          </p:cNvPr>
          <p:cNvSpPr>
            <a:spLocks noGrp="1"/>
          </p:cNvSpPr>
          <p:nvPr>
            <p:ph idx="1"/>
          </p:nvPr>
        </p:nvSpPr>
        <p:spPr>
          <a:xfrm>
            <a:off x="6096000" y="820880"/>
            <a:ext cx="5257799" cy="4889350"/>
          </a:xfrm>
        </p:spPr>
        <p:txBody>
          <a:bodyPr anchor="t">
            <a:normAutofit/>
          </a:bodyPr>
          <a:lstStyle/>
          <a:p>
            <a:r>
              <a:rPr lang="en-US" dirty="0"/>
              <a:t>Review Grant Details; terms and conditions to be aware of; begin hiring students; secure FOAP</a:t>
            </a:r>
          </a:p>
          <a:p>
            <a:pPr lvl="1"/>
            <a:r>
              <a:rPr lang="en-US" dirty="0"/>
              <a:t>Present a budget; highlight components that will be reviewed in Kickoff Meetings</a:t>
            </a:r>
          </a:p>
          <a:p>
            <a:pPr lvl="1"/>
            <a:r>
              <a:rPr lang="en-US" dirty="0"/>
              <a:t>Highlight IDC importance; importance of a grant being cost reimbursable; work to spend down awards to recoup the most back for university, college, dept, faculty</a:t>
            </a:r>
          </a:p>
          <a:p>
            <a:pPr lvl="1"/>
            <a:r>
              <a:rPr lang="en-US" dirty="0"/>
              <a:t>This is a great opportunity to ask questions!</a:t>
            </a:r>
          </a:p>
        </p:txBody>
      </p:sp>
      <p:sp>
        <p:nvSpPr>
          <p:cNvPr id="25" name="Freeform: Shape 2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21773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DDB494C-FB1F-1D20-79A9-4E7CD4A34610}"/>
              </a:ext>
            </a:extLst>
          </p:cNvPr>
          <p:cNvSpPr>
            <a:spLocks noGrp="1"/>
          </p:cNvSpPr>
          <p:nvPr>
            <p:ph type="title"/>
          </p:nvPr>
        </p:nvSpPr>
        <p:spPr>
          <a:xfrm>
            <a:off x="838201" y="365125"/>
            <a:ext cx="5393360" cy="1325563"/>
          </a:xfrm>
        </p:spPr>
        <p:txBody>
          <a:bodyPr vert="horz" lIns="91440" tIns="45720" rIns="91440" bIns="45720" rtlCol="0" anchor="ctr">
            <a:normAutofit/>
          </a:bodyPr>
          <a:lstStyle/>
          <a:p>
            <a:r>
              <a:rPr lang="en-US"/>
              <a:t>Helpful Resources</a:t>
            </a:r>
          </a:p>
        </p:txBody>
      </p:sp>
      <p:sp>
        <p:nvSpPr>
          <p:cNvPr id="31" name="Freeform: Shape 30">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25" name="Picture 24">
            <a:extLst>
              <a:ext uri="{FF2B5EF4-FFF2-40B4-BE49-F238E27FC236}">
                <a16:creationId xmlns:a16="http://schemas.microsoft.com/office/drawing/2014/main" id="{125E6D61-42C9-4E68-B499-98B0E1301469}"/>
              </a:ext>
            </a:extLst>
          </p:cNvPr>
          <p:cNvPicPr>
            <a:picLocks noChangeAspect="1"/>
          </p:cNvPicPr>
          <p:nvPr/>
        </p:nvPicPr>
        <p:blipFill rotWithShape="1">
          <a:blip r:embed="rId2"/>
          <a:srcRect l="23603" r="9647"/>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37" name="Freeform: Shape 36">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39" name="Straight Connector 38">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graphicFrame>
        <p:nvGraphicFramePr>
          <p:cNvPr id="24" name="Content Placeholder 2">
            <a:extLst>
              <a:ext uri="{FF2B5EF4-FFF2-40B4-BE49-F238E27FC236}">
                <a16:creationId xmlns:a16="http://schemas.microsoft.com/office/drawing/2014/main" id="{5BAC0521-5C28-E137-2A3C-40FA05FB6ECE}"/>
              </a:ext>
            </a:extLst>
          </p:cNvPr>
          <p:cNvGraphicFramePr>
            <a:graphicFrameLocks noGrp="1"/>
          </p:cNvGraphicFramePr>
          <p:nvPr>
            <p:ph sz="half" idx="1"/>
            <p:extLst>
              <p:ext uri="{D42A27DB-BD31-4B8C-83A1-F6EECF244321}">
                <p14:modId xmlns:p14="http://schemas.microsoft.com/office/powerpoint/2010/main" val="12661567"/>
              </p:ext>
            </p:extLst>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793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92F192-0300-AC40-AA6A-20C2806CAC70}"/>
              </a:ext>
            </a:extLst>
          </p:cNvPr>
          <p:cNvSpPr>
            <a:spLocks noGrp="1"/>
          </p:cNvSpPr>
          <p:nvPr>
            <p:ph type="title"/>
          </p:nvPr>
        </p:nvSpPr>
        <p:spPr>
          <a:xfrm>
            <a:off x="956826" y="1112969"/>
            <a:ext cx="3937298" cy="4166010"/>
          </a:xfrm>
        </p:spPr>
        <p:txBody>
          <a:bodyPr>
            <a:normAutofit/>
          </a:bodyPr>
          <a:lstStyle/>
          <a:p>
            <a:pPr algn="ctr"/>
            <a:r>
              <a:rPr lang="en-US" dirty="0">
                <a:solidFill>
                  <a:srgbClr val="FFFFFF"/>
                </a:solidFill>
              </a:rPr>
              <a:t>Step 2: Project Period Begins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40A24E2-782A-BF4A-895B-1E0CBD3D01A9}"/>
              </a:ext>
            </a:extLst>
          </p:cNvPr>
          <p:cNvSpPr>
            <a:spLocks noGrp="1"/>
          </p:cNvSpPr>
          <p:nvPr>
            <p:ph idx="1"/>
          </p:nvPr>
        </p:nvSpPr>
        <p:spPr>
          <a:xfrm>
            <a:off x="6096000" y="820880"/>
            <a:ext cx="5257799" cy="4889350"/>
          </a:xfrm>
        </p:spPr>
        <p:txBody>
          <a:bodyPr anchor="t">
            <a:noAutofit/>
          </a:bodyPr>
          <a:lstStyle/>
          <a:p>
            <a:r>
              <a:rPr lang="en-US" sz="2000" dirty="0"/>
              <a:t>At this point, the PI should have contacted you to discuss any hiring, purchasing, and/or travel that will be needed to start the project</a:t>
            </a:r>
          </a:p>
          <a:p>
            <a:r>
              <a:rPr lang="en-US" sz="2000" dirty="0"/>
              <a:t>Clear communication with PIs is important</a:t>
            </a:r>
          </a:p>
          <a:p>
            <a:r>
              <a:rPr lang="en-US" sz="2000" dirty="0"/>
              <a:t>University policies and procedures apply to use of funds </a:t>
            </a:r>
          </a:p>
          <a:p>
            <a:r>
              <a:rPr lang="en-US" sz="2000" dirty="0"/>
              <a:t>University timelines apply to the use of the funds </a:t>
            </a:r>
          </a:p>
          <a:p>
            <a:r>
              <a:rPr lang="en-US" sz="2000" dirty="0"/>
              <a:t>If your department has an established process for purchasing, hiring and travel you can usually apply it here. </a:t>
            </a:r>
          </a:p>
          <a:p>
            <a:pPr lvl="1"/>
            <a:r>
              <a:rPr lang="en-US" sz="2000" dirty="0"/>
              <a:t>Grant funds come with a timeline so some accommodations may need to be made to ensure progress is being made on the project. </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4260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F192-0300-AC40-AA6A-20C2806CAC70}"/>
              </a:ext>
            </a:extLst>
          </p:cNvPr>
          <p:cNvSpPr>
            <a:spLocks noGrp="1"/>
          </p:cNvSpPr>
          <p:nvPr>
            <p:ph type="title"/>
          </p:nvPr>
        </p:nvSpPr>
        <p:spPr/>
        <p:txBody>
          <a:bodyPr>
            <a:normAutofit/>
          </a:bodyPr>
          <a:lstStyle/>
          <a:p>
            <a:pPr algn="ctr"/>
            <a:r>
              <a:rPr lang="en-US" dirty="0">
                <a:solidFill>
                  <a:srgbClr val="FFFFFF"/>
                </a:solidFill>
              </a:rPr>
              <a:t>Step </a:t>
            </a:r>
            <a:r>
              <a:rPr lang="en-US" dirty="0"/>
              <a:t>Things to Consider</a:t>
            </a:r>
            <a:endParaRPr lang="en-US" dirty="0">
              <a:solidFill>
                <a:srgbClr val="FFFFFF"/>
              </a:solidFill>
            </a:endParaRPr>
          </a:p>
        </p:txBody>
      </p:sp>
      <p:sp>
        <p:nvSpPr>
          <p:cNvPr id="3" name="Content Placeholder 2">
            <a:extLst>
              <a:ext uri="{FF2B5EF4-FFF2-40B4-BE49-F238E27FC236}">
                <a16:creationId xmlns:a16="http://schemas.microsoft.com/office/drawing/2014/main" id="{A40A24E2-782A-BF4A-895B-1E0CBD3D01A9}"/>
              </a:ext>
            </a:extLst>
          </p:cNvPr>
          <p:cNvSpPr>
            <a:spLocks noGrp="1"/>
          </p:cNvSpPr>
          <p:nvPr>
            <p:ph idx="1"/>
          </p:nvPr>
        </p:nvSpPr>
        <p:spPr/>
        <p:txBody>
          <a:bodyPr anchor="t">
            <a:noAutofit/>
          </a:bodyPr>
          <a:lstStyle/>
          <a:p>
            <a:r>
              <a:rPr lang="en-US" sz="2000" dirty="0"/>
              <a:t>All charges to the grant should be associated to the approved budget and scope of work </a:t>
            </a:r>
          </a:p>
          <a:p>
            <a:r>
              <a:rPr lang="en-US" sz="2000" dirty="0"/>
              <a:t>If the budget needs to be changed, contact the Grant Accountant </a:t>
            </a:r>
          </a:p>
          <a:p>
            <a:r>
              <a:rPr lang="en-US" sz="2000" dirty="0"/>
              <a:t>Personnel working on the project should only be working on the grant in accordance with their effort</a:t>
            </a:r>
          </a:p>
          <a:p>
            <a:r>
              <a:rPr lang="en-US" sz="2000" dirty="0"/>
              <a:t>Students paid to work on grant should be working on grant and not serving in other capacities (TA, grader, or working on other projects) </a:t>
            </a:r>
          </a:p>
          <a:p>
            <a:r>
              <a:rPr lang="en-US" sz="2000" dirty="0"/>
              <a:t>EPAF process will be slightly different because HR does not process EPAFs using grant funds- not sure if you want to touch on this</a:t>
            </a:r>
          </a:p>
          <a:p>
            <a:endParaRPr lang="en-US" sz="2000" dirty="0"/>
          </a:p>
        </p:txBody>
      </p:sp>
    </p:spTree>
    <p:extLst>
      <p:ext uri="{BB962C8B-B14F-4D97-AF65-F5344CB8AC3E}">
        <p14:creationId xmlns:p14="http://schemas.microsoft.com/office/powerpoint/2010/main" val="392842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92F192-0300-AC40-AA6A-20C2806CAC70}"/>
              </a:ext>
            </a:extLst>
          </p:cNvPr>
          <p:cNvSpPr>
            <a:spLocks noGrp="1"/>
          </p:cNvSpPr>
          <p:nvPr>
            <p:ph type="title"/>
          </p:nvPr>
        </p:nvSpPr>
        <p:spPr>
          <a:xfrm>
            <a:off x="956826" y="1112969"/>
            <a:ext cx="3937298" cy="4166010"/>
          </a:xfrm>
        </p:spPr>
        <p:txBody>
          <a:bodyPr>
            <a:normAutofit/>
          </a:bodyPr>
          <a:lstStyle/>
          <a:p>
            <a:pPr algn="ctr"/>
            <a:r>
              <a:rPr lang="en-US" dirty="0">
                <a:solidFill>
                  <a:srgbClr val="FFFFFF"/>
                </a:solidFill>
              </a:rPr>
              <a:t>Step 3: The Project Continues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40A24E2-782A-BF4A-895B-1E0CBD3D01A9}"/>
              </a:ext>
            </a:extLst>
          </p:cNvPr>
          <p:cNvSpPr>
            <a:spLocks noGrp="1"/>
          </p:cNvSpPr>
          <p:nvPr>
            <p:ph idx="1"/>
          </p:nvPr>
        </p:nvSpPr>
        <p:spPr>
          <a:xfrm>
            <a:off x="6096000" y="820880"/>
            <a:ext cx="5257799" cy="4889350"/>
          </a:xfrm>
        </p:spPr>
        <p:txBody>
          <a:bodyPr anchor="t">
            <a:noAutofit/>
          </a:bodyPr>
          <a:lstStyle/>
          <a:p>
            <a:r>
              <a:rPr lang="en-US" sz="2400" dirty="0"/>
              <a:t>Unlike, the University budget grants span fiscal years. They can start at odd times, and this requires planning and forethought</a:t>
            </a:r>
          </a:p>
          <a:p>
            <a:pPr lvl="1"/>
            <a:r>
              <a:rPr lang="en-US" sz="1800" dirty="0"/>
              <a:t>Often, we cannot control the start date of the grant and we are at the mercy of the sponsor</a:t>
            </a:r>
          </a:p>
          <a:p>
            <a:pPr lvl="1"/>
            <a:r>
              <a:rPr lang="en-US" sz="1800" dirty="0"/>
              <a:t>We recognize that there are deadlines imposed for </a:t>
            </a:r>
            <a:r>
              <a:rPr lang="en-US" sz="1800" dirty="0" err="1"/>
              <a:t>epafs</a:t>
            </a:r>
            <a:r>
              <a:rPr lang="en-US" sz="1800" dirty="0"/>
              <a:t> and we do our best to ensure information is relayed in as quickly as possible </a:t>
            </a:r>
          </a:p>
          <a:p>
            <a:pPr lvl="1"/>
            <a:r>
              <a:rPr lang="en-US" sz="1800" dirty="0"/>
              <a:t>But, we are also required to ensure compliance is met (e.g. IRB, IUCUC, Biosafety, etc.) </a:t>
            </a:r>
          </a:p>
          <a:p>
            <a:pPr lvl="2"/>
            <a:r>
              <a:rPr lang="en-US" sz="1400" dirty="0"/>
              <a:t>If project requires compliance review we may not be able to release funds which delays the start</a:t>
            </a:r>
          </a:p>
          <a:p>
            <a:pPr lvl="1"/>
            <a:r>
              <a:rPr lang="en-US" sz="1800" dirty="0"/>
              <a:t>You may be required to put personnel on or remove them from grant funding depending on the situation </a:t>
            </a:r>
          </a:p>
          <a:p>
            <a:pPr lvl="2"/>
            <a:endParaRPr lang="en-US" sz="1000" dirty="0"/>
          </a:p>
          <a:p>
            <a:pPr lvl="1"/>
            <a:endParaRPr lang="en-US" sz="16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145195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8F3D8C7-1E6F-4D15-8163-ADBC81A00AAD}">
  <ds:schemaRefs>
    <ds:schemaRef ds:uri="http://schemas.microsoft.com/sharepoint/v3/contenttype/forms"/>
  </ds:schemaRefs>
</ds:datastoreItem>
</file>

<file path=customXml/itemProps2.xml><?xml version="1.0" encoding="utf-8"?>
<ds:datastoreItem xmlns:ds="http://schemas.openxmlformats.org/officeDocument/2006/customXml" ds:itemID="{F3A8986E-DA64-415A-A390-AF2FFA01B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24716F-C831-4AC2-BB0A-5EC60E4671B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573</TotalTime>
  <Words>870</Words>
  <Application>Microsoft Macintosh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Introduction</vt:lpstr>
      <vt:lpstr>What is a grant?</vt:lpstr>
      <vt:lpstr>Involving Departmental Administration</vt:lpstr>
      <vt:lpstr>Step 1:Kickoff Meetings</vt:lpstr>
      <vt:lpstr>Helpful Resources</vt:lpstr>
      <vt:lpstr>Step 2: Project Period Begins </vt:lpstr>
      <vt:lpstr>Step Things to Consider</vt:lpstr>
      <vt:lpstr>Step 3: The Project Continues  </vt:lpstr>
      <vt:lpstr>Step 4: The Project Ends   </vt:lpstr>
      <vt:lpstr>Looking Towards the Future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Davis, Samantha</dc:creator>
  <cp:lastModifiedBy>Cottle, Clayton</cp:lastModifiedBy>
  <cp:revision>9</cp:revision>
  <dcterms:created xsi:type="dcterms:W3CDTF">2023-08-25T14:19:36Z</dcterms:created>
  <dcterms:modified xsi:type="dcterms:W3CDTF">2023-09-25T01:55:15Z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