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96" r:id="rId4"/>
  </p:sldMasterIdLst>
  <p:notesMasterIdLst>
    <p:notesMasterId r:id="rId17"/>
  </p:notesMasterIdLst>
  <p:sldIdLst>
    <p:sldId id="271" r:id="rId5"/>
    <p:sldId id="257" r:id="rId6"/>
    <p:sldId id="266" r:id="rId7"/>
    <p:sldId id="260" r:id="rId8"/>
    <p:sldId id="261" r:id="rId9"/>
    <p:sldId id="262" r:id="rId10"/>
    <p:sldId id="263" r:id="rId11"/>
    <p:sldId id="267" r:id="rId12"/>
    <p:sldId id="269" r:id="rId13"/>
    <p:sldId id="270" r:id="rId14"/>
    <p:sldId id="264" r:id="rId15"/>
    <p:sldId id="265"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94" autoAdjust="0"/>
    <p:restoredTop sz="89437" autoAdjust="0"/>
  </p:normalViewPr>
  <p:slideViewPr>
    <p:cSldViewPr snapToGrid="0">
      <p:cViewPr varScale="1">
        <p:scale>
          <a:sx n="75" d="100"/>
          <a:sy n="75" d="100"/>
        </p:scale>
        <p:origin x="160" y="920"/>
      </p:cViewPr>
      <p:guideLst/>
    </p:cSldViewPr>
  </p:slid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diagrams/_rels/data3.xml.rels><?xml version="1.0" encoding="UTF-8" standalone="yes"?>
<Relationships xmlns="http://schemas.openxmlformats.org/package/2006/relationships"><Relationship Id="rId8" Type="http://schemas.openxmlformats.org/officeDocument/2006/relationships/image" Target="../media/image10.svg"/><Relationship Id="rId13" Type="http://schemas.openxmlformats.org/officeDocument/2006/relationships/image" Target="../media/image15.png"/><Relationship Id="rId3" Type="http://schemas.openxmlformats.org/officeDocument/2006/relationships/image" Target="../media/image5.png"/><Relationship Id="rId7" Type="http://schemas.openxmlformats.org/officeDocument/2006/relationships/image" Target="../media/image9.png"/><Relationship Id="rId12" Type="http://schemas.openxmlformats.org/officeDocument/2006/relationships/image" Target="../media/image14.svg"/><Relationship Id="rId2" Type="http://schemas.openxmlformats.org/officeDocument/2006/relationships/image" Target="../media/image4.svg"/><Relationship Id="rId16" Type="http://schemas.openxmlformats.org/officeDocument/2006/relationships/image" Target="../media/image18.svg"/><Relationship Id="rId1" Type="http://schemas.openxmlformats.org/officeDocument/2006/relationships/image" Target="../media/image3.png"/><Relationship Id="rId6" Type="http://schemas.openxmlformats.org/officeDocument/2006/relationships/image" Target="../media/image8.svg"/><Relationship Id="rId11" Type="http://schemas.openxmlformats.org/officeDocument/2006/relationships/image" Target="../media/image13.png"/><Relationship Id="rId5" Type="http://schemas.openxmlformats.org/officeDocument/2006/relationships/image" Target="../media/image7.png"/><Relationship Id="rId15" Type="http://schemas.openxmlformats.org/officeDocument/2006/relationships/image" Target="../media/image17.png"/><Relationship Id="rId10" Type="http://schemas.openxmlformats.org/officeDocument/2006/relationships/image" Target="../media/image12.svg"/><Relationship Id="rId4" Type="http://schemas.openxmlformats.org/officeDocument/2006/relationships/image" Target="../media/image6.svg"/><Relationship Id="rId9" Type="http://schemas.openxmlformats.org/officeDocument/2006/relationships/image" Target="../media/image11.png"/><Relationship Id="rId14" Type="http://schemas.openxmlformats.org/officeDocument/2006/relationships/image" Target="../media/image16.svg"/></Relationships>
</file>

<file path=ppt/diagrams/_rels/drawing3.xml.rels><?xml version="1.0" encoding="UTF-8" standalone="yes"?>
<Relationships xmlns="http://schemas.openxmlformats.org/package/2006/relationships"><Relationship Id="rId8" Type="http://schemas.openxmlformats.org/officeDocument/2006/relationships/image" Target="../media/image10.svg"/><Relationship Id="rId13" Type="http://schemas.openxmlformats.org/officeDocument/2006/relationships/image" Target="../media/image15.png"/><Relationship Id="rId3" Type="http://schemas.openxmlformats.org/officeDocument/2006/relationships/image" Target="../media/image5.png"/><Relationship Id="rId7" Type="http://schemas.openxmlformats.org/officeDocument/2006/relationships/image" Target="../media/image9.png"/><Relationship Id="rId12" Type="http://schemas.openxmlformats.org/officeDocument/2006/relationships/image" Target="../media/image14.svg"/><Relationship Id="rId2" Type="http://schemas.openxmlformats.org/officeDocument/2006/relationships/image" Target="../media/image4.svg"/><Relationship Id="rId16" Type="http://schemas.openxmlformats.org/officeDocument/2006/relationships/image" Target="../media/image18.svg"/><Relationship Id="rId1" Type="http://schemas.openxmlformats.org/officeDocument/2006/relationships/image" Target="../media/image3.png"/><Relationship Id="rId6" Type="http://schemas.openxmlformats.org/officeDocument/2006/relationships/image" Target="../media/image8.svg"/><Relationship Id="rId11" Type="http://schemas.openxmlformats.org/officeDocument/2006/relationships/image" Target="../media/image13.png"/><Relationship Id="rId5" Type="http://schemas.openxmlformats.org/officeDocument/2006/relationships/image" Target="../media/image7.png"/><Relationship Id="rId15" Type="http://schemas.openxmlformats.org/officeDocument/2006/relationships/image" Target="../media/image17.png"/><Relationship Id="rId10" Type="http://schemas.openxmlformats.org/officeDocument/2006/relationships/image" Target="../media/image12.svg"/><Relationship Id="rId4" Type="http://schemas.openxmlformats.org/officeDocument/2006/relationships/image" Target="../media/image6.svg"/><Relationship Id="rId9" Type="http://schemas.openxmlformats.org/officeDocument/2006/relationships/image" Target="../media/image11.png"/><Relationship Id="rId14" Type="http://schemas.openxmlformats.org/officeDocument/2006/relationships/image" Target="../media/image16.svg"/></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18/5/colors/Iconchunking_coloredtext_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bg1"/>
    </dgm:fillClrLst>
    <dgm:linClrLst meth="repeat">
      <a:schemeClr val="lt2">
        <a:alpha val="0"/>
      </a:schemeClr>
    </dgm:linClrLst>
    <dgm:effectClrLst/>
    <dgm:txLinClrLst/>
    <dgm:txFillClrLst meth="repeat">
      <a:schemeClr val="dk1"/>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dgm:fillClrLst>
    <dgm:linClrLst meth="repeat">
      <a:schemeClr val="lt2">
        <a:alpha val="0"/>
      </a:schemeClr>
    </dgm:linClrLst>
    <dgm:effectClrLst/>
    <dgm:txLinClrLst/>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dk2">
        <a:alpha val="0"/>
      </a:schemeClr>
    </dgm:fillClrLst>
    <dgm:linClrLst meth="repeat">
      <a:schemeClr val="dk2">
        <a:alpha val="0"/>
      </a:schemeClr>
    </dgm:linClrLst>
    <dgm:effectClrLst/>
    <dgm:txLinClrLst/>
    <dgm:txFillClrLst meth="repeat">
      <a:schemeClr val="dk2"/>
    </dgm:txFillClrLst>
    <dgm:txEffectClrLst/>
  </dgm:styleLbl>
</dgm:colorsDef>
</file>

<file path=ppt/diagrams/data1.xml><?xml version="1.0" encoding="utf-8"?>
<dgm:dataModel xmlns:dgm="http://schemas.openxmlformats.org/drawingml/2006/diagram" xmlns:a="http://schemas.openxmlformats.org/drawingml/2006/main">
  <dgm:ptLst>
    <dgm:pt modelId="{3797112C-D3CB-4F42-9900-D22C4694C1C9}" type="doc">
      <dgm:prSet loTypeId="urn:microsoft.com/office/officeart/2005/8/layout/default" loCatId="list" qsTypeId="urn:microsoft.com/office/officeart/2005/8/quickstyle/simple1" qsCatId="simple" csTypeId="urn:microsoft.com/office/officeart/2005/8/colors/colorful1" csCatId="colorful" phldr="1"/>
      <dgm:spPr/>
      <dgm:t>
        <a:bodyPr/>
        <a:lstStyle/>
        <a:p>
          <a:endParaRPr lang="en-US"/>
        </a:p>
      </dgm:t>
    </dgm:pt>
    <dgm:pt modelId="{76F8FB65-861A-42B7-94B4-3D6C8CF6553F}">
      <dgm:prSet/>
      <dgm:spPr/>
      <dgm:t>
        <a:bodyPr/>
        <a:lstStyle/>
        <a:p>
          <a:r>
            <a:rPr lang="en-US"/>
            <a:t>What is a grant? How is it different from my other funding?</a:t>
          </a:r>
        </a:p>
      </dgm:t>
    </dgm:pt>
    <dgm:pt modelId="{C6FDF246-2CFD-481A-9368-40A25E74E072}" type="parTrans" cxnId="{95962FFC-1611-45E2-82D9-726A26A58A2A}">
      <dgm:prSet/>
      <dgm:spPr/>
      <dgm:t>
        <a:bodyPr/>
        <a:lstStyle/>
        <a:p>
          <a:endParaRPr lang="en-US"/>
        </a:p>
      </dgm:t>
    </dgm:pt>
    <dgm:pt modelId="{BF1B6E1B-1BB9-44FB-9535-F154B18E64DC}" type="sibTrans" cxnId="{95962FFC-1611-45E2-82D9-726A26A58A2A}">
      <dgm:prSet/>
      <dgm:spPr/>
      <dgm:t>
        <a:bodyPr/>
        <a:lstStyle/>
        <a:p>
          <a:endParaRPr lang="en-US"/>
        </a:p>
      </dgm:t>
    </dgm:pt>
    <dgm:pt modelId="{B288DF5C-9359-4EE9-9042-D929E63B0281}">
      <dgm:prSet/>
      <dgm:spPr/>
      <dgm:t>
        <a:bodyPr/>
        <a:lstStyle/>
        <a:p>
          <a:r>
            <a:rPr lang="en-US"/>
            <a:t>What are the basics that I should know?</a:t>
          </a:r>
        </a:p>
      </dgm:t>
    </dgm:pt>
    <dgm:pt modelId="{6F334D46-A473-4FB2-A4F7-4344A8FA0D49}" type="parTrans" cxnId="{ABBE1DAB-1416-47C6-9F49-0275F4C6E8B4}">
      <dgm:prSet/>
      <dgm:spPr/>
      <dgm:t>
        <a:bodyPr/>
        <a:lstStyle/>
        <a:p>
          <a:endParaRPr lang="en-US"/>
        </a:p>
      </dgm:t>
    </dgm:pt>
    <dgm:pt modelId="{4A883608-214F-43F3-89C1-23EF4CD3E4A7}" type="sibTrans" cxnId="{ABBE1DAB-1416-47C6-9F49-0275F4C6E8B4}">
      <dgm:prSet/>
      <dgm:spPr/>
      <dgm:t>
        <a:bodyPr/>
        <a:lstStyle/>
        <a:p>
          <a:endParaRPr lang="en-US"/>
        </a:p>
      </dgm:t>
    </dgm:pt>
    <dgm:pt modelId="{E77EA032-D07B-434D-A83B-7FEF4DC5C95D}">
      <dgm:prSet/>
      <dgm:spPr/>
      <dgm:t>
        <a:bodyPr/>
        <a:lstStyle/>
        <a:p>
          <a:r>
            <a:rPr lang="en-US" dirty="0"/>
            <a:t>How can we help?</a:t>
          </a:r>
        </a:p>
      </dgm:t>
    </dgm:pt>
    <dgm:pt modelId="{0F407637-9E09-42E7-A4A0-82C611082728}" type="parTrans" cxnId="{405E5BE5-7D97-417A-B506-EFAD55947D5E}">
      <dgm:prSet/>
      <dgm:spPr/>
      <dgm:t>
        <a:bodyPr/>
        <a:lstStyle/>
        <a:p>
          <a:endParaRPr lang="en-US"/>
        </a:p>
      </dgm:t>
    </dgm:pt>
    <dgm:pt modelId="{D413149C-637E-46EF-8C64-B0728D7CA4D2}" type="sibTrans" cxnId="{405E5BE5-7D97-417A-B506-EFAD55947D5E}">
      <dgm:prSet/>
      <dgm:spPr/>
      <dgm:t>
        <a:bodyPr/>
        <a:lstStyle/>
        <a:p>
          <a:endParaRPr lang="en-US"/>
        </a:p>
      </dgm:t>
    </dgm:pt>
    <dgm:pt modelId="{7C22A0E7-3744-4DB5-AAF9-041D3EF6A33A}" type="pres">
      <dgm:prSet presAssocID="{3797112C-D3CB-4F42-9900-D22C4694C1C9}" presName="diagram" presStyleCnt="0">
        <dgm:presLayoutVars>
          <dgm:dir/>
          <dgm:resizeHandles val="exact"/>
        </dgm:presLayoutVars>
      </dgm:prSet>
      <dgm:spPr/>
    </dgm:pt>
    <dgm:pt modelId="{BAFD200C-D4ED-45BB-9D38-4FCC7BACEDCF}" type="pres">
      <dgm:prSet presAssocID="{76F8FB65-861A-42B7-94B4-3D6C8CF6553F}" presName="node" presStyleLbl="node1" presStyleIdx="0" presStyleCnt="3">
        <dgm:presLayoutVars>
          <dgm:bulletEnabled val="1"/>
        </dgm:presLayoutVars>
      </dgm:prSet>
      <dgm:spPr/>
    </dgm:pt>
    <dgm:pt modelId="{1AA06F12-97BB-411E-BA0F-446D3EFFD8A9}" type="pres">
      <dgm:prSet presAssocID="{BF1B6E1B-1BB9-44FB-9535-F154B18E64DC}" presName="sibTrans" presStyleCnt="0"/>
      <dgm:spPr/>
    </dgm:pt>
    <dgm:pt modelId="{3189B560-FA38-43E2-B7B8-5D25E1ED5142}" type="pres">
      <dgm:prSet presAssocID="{B288DF5C-9359-4EE9-9042-D929E63B0281}" presName="node" presStyleLbl="node1" presStyleIdx="1" presStyleCnt="3">
        <dgm:presLayoutVars>
          <dgm:bulletEnabled val="1"/>
        </dgm:presLayoutVars>
      </dgm:prSet>
      <dgm:spPr/>
    </dgm:pt>
    <dgm:pt modelId="{D67E71E2-0187-475E-9820-F67764114B35}" type="pres">
      <dgm:prSet presAssocID="{4A883608-214F-43F3-89C1-23EF4CD3E4A7}" presName="sibTrans" presStyleCnt="0"/>
      <dgm:spPr/>
    </dgm:pt>
    <dgm:pt modelId="{8D566EDF-18CF-4EE0-9440-B648034BED06}" type="pres">
      <dgm:prSet presAssocID="{E77EA032-D07B-434D-A83B-7FEF4DC5C95D}" presName="node" presStyleLbl="node1" presStyleIdx="2" presStyleCnt="3">
        <dgm:presLayoutVars>
          <dgm:bulletEnabled val="1"/>
        </dgm:presLayoutVars>
      </dgm:prSet>
      <dgm:spPr/>
    </dgm:pt>
  </dgm:ptLst>
  <dgm:cxnLst>
    <dgm:cxn modelId="{FFA8F95C-736C-4A27-AC5F-50D81205BA8A}" type="presOf" srcId="{76F8FB65-861A-42B7-94B4-3D6C8CF6553F}" destId="{BAFD200C-D4ED-45BB-9D38-4FCC7BACEDCF}" srcOrd="0" destOrd="0" presId="urn:microsoft.com/office/officeart/2005/8/layout/default"/>
    <dgm:cxn modelId="{0AD5186F-E790-4587-92F6-0FDA5AED7506}" type="presOf" srcId="{B288DF5C-9359-4EE9-9042-D929E63B0281}" destId="{3189B560-FA38-43E2-B7B8-5D25E1ED5142}" srcOrd="0" destOrd="0" presId="urn:microsoft.com/office/officeart/2005/8/layout/default"/>
    <dgm:cxn modelId="{AF3C3F8F-8E8A-410E-9907-BD668D4560FD}" type="presOf" srcId="{E77EA032-D07B-434D-A83B-7FEF4DC5C95D}" destId="{8D566EDF-18CF-4EE0-9440-B648034BED06}" srcOrd="0" destOrd="0" presId="urn:microsoft.com/office/officeart/2005/8/layout/default"/>
    <dgm:cxn modelId="{ABBE1DAB-1416-47C6-9F49-0275F4C6E8B4}" srcId="{3797112C-D3CB-4F42-9900-D22C4694C1C9}" destId="{B288DF5C-9359-4EE9-9042-D929E63B0281}" srcOrd="1" destOrd="0" parTransId="{6F334D46-A473-4FB2-A4F7-4344A8FA0D49}" sibTransId="{4A883608-214F-43F3-89C1-23EF4CD3E4A7}"/>
    <dgm:cxn modelId="{38958FC3-F68D-49D1-BE6D-711BC3E94F9D}" type="presOf" srcId="{3797112C-D3CB-4F42-9900-D22C4694C1C9}" destId="{7C22A0E7-3744-4DB5-AAF9-041D3EF6A33A}" srcOrd="0" destOrd="0" presId="urn:microsoft.com/office/officeart/2005/8/layout/default"/>
    <dgm:cxn modelId="{405E5BE5-7D97-417A-B506-EFAD55947D5E}" srcId="{3797112C-D3CB-4F42-9900-D22C4694C1C9}" destId="{E77EA032-D07B-434D-A83B-7FEF4DC5C95D}" srcOrd="2" destOrd="0" parTransId="{0F407637-9E09-42E7-A4A0-82C611082728}" sibTransId="{D413149C-637E-46EF-8C64-B0728D7CA4D2}"/>
    <dgm:cxn modelId="{95962FFC-1611-45E2-82D9-726A26A58A2A}" srcId="{3797112C-D3CB-4F42-9900-D22C4694C1C9}" destId="{76F8FB65-861A-42B7-94B4-3D6C8CF6553F}" srcOrd="0" destOrd="0" parTransId="{C6FDF246-2CFD-481A-9368-40A25E74E072}" sibTransId="{BF1B6E1B-1BB9-44FB-9535-F154B18E64DC}"/>
    <dgm:cxn modelId="{868C2A5F-1CFC-47BB-B161-DBC1F6B801CE}" type="presParOf" srcId="{7C22A0E7-3744-4DB5-AAF9-041D3EF6A33A}" destId="{BAFD200C-D4ED-45BB-9D38-4FCC7BACEDCF}" srcOrd="0" destOrd="0" presId="urn:microsoft.com/office/officeart/2005/8/layout/default"/>
    <dgm:cxn modelId="{9C210154-713A-4AAE-B1DE-9D0B0070C1AF}" type="presParOf" srcId="{7C22A0E7-3744-4DB5-AAF9-041D3EF6A33A}" destId="{1AA06F12-97BB-411E-BA0F-446D3EFFD8A9}" srcOrd="1" destOrd="0" presId="urn:microsoft.com/office/officeart/2005/8/layout/default"/>
    <dgm:cxn modelId="{21C6872F-EC43-4524-9335-CE5AD73F9542}" type="presParOf" srcId="{7C22A0E7-3744-4DB5-AAF9-041D3EF6A33A}" destId="{3189B560-FA38-43E2-B7B8-5D25E1ED5142}" srcOrd="2" destOrd="0" presId="urn:microsoft.com/office/officeart/2005/8/layout/default"/>
    <dgm:cxn modelId="{D530D8B3-663E-4D88-949F-9A7B95D7BC76}" type="presParOf" srcId="{7C22A0E7-3744-4DB5-AAF9-041D3EF6A33A}" destId="{D67E71E2-0187-475E-9820-F67764114B35}" srcOrd="3" destOrd="0" presId="urn:microsoft.com/office/officeart/2005/8/layout/default"/>
    <dgm:cxn modelId="{EA0BC68D-14EE-4BC3-8884-9F897E7A9358}" type="presParOf" srcId="{7C22A0E7-3744-4DB5-AAF9-041D3EF6A33A}" destId="{8D566EDF-18CF-4EE0-9440-B648034BED06}" srcOrd="4"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23251A6-0D52-42FF-8533-4DD026FC1D1F}" type="doc">
      <dgm:prSet loTypeId="urn:microsoft.com/office/officeart/2005/8/layout/vList2" loCatId="list" qsTypeId="urn:microsoft.com/office/officeart/2005/8/quickstyle/simple1" qsCatId="simple" csTypeId="urn:microsoft.com/office/officeart/2005/8/colors/accent2_2" csCatId="accent2" phldr="1"/>
      <dgm:spPr/>
      <dgm:t>
        <a:bodyPr/>
        <a:lstStyle/>
        <a:p>
          <a:endParaRPr lang="en-US"/>
        </a:p>
      </dgm:t>
    </dgm:pt>
    <dgm:pt modelId="{3992DA4D-A444-45B2-AF60-72AB886CEBA7}">
      <dgm:prSet/>
      <dgm:spPr/>
      <dgm:t>
        <a:bodyPr/>
        <a:lstStyle/>
        <a:p>
          <a:r>
            <a:rPr lang="en-US" b="0" i="0" dirty="0"/>
            <a:t>A grant is a way the government funds your ideas and projects to provide public services and stimulate the economy. Grants support critical recovery initiatives, innovative research, and many other programs listed in the Catalog of Federal Domestic Assistance (CFDA). In addition</a:t>
          </a:r>
          <a:r>
            <a:rPr lang="en-US" dirty="0"/>
            <a:t> to federal grants, we receive funds from foundations, organizations, businesses and other organizations. </a:t>
          </a:r>
        </a:p>
      </dgm:t>
    </dgm:pt>
    <dgm:pt modelId="{34519F11-6281-4F8E-BCAD-9ED9AF0E8417}" type="parTrans" cxnId="{1229CB5B-A7D1-4A25-8CB1-BF3EA764A69C}">
      <dgm:prSet/>
      <dgm:spPr/>
      <dgm:t>
        <a:bodyPr/>
        <a:lstStyle/>
        <a:p>
          <a:endParaRPr lang="en-US"/>
        </a:p>
      </dgm:t>
    </dgm:pt>
    <dgm:pt modelId="{36EC496A-A9B2-47A6-9E16-CEC6A505F16F}" type="sibTrans" cxnId="{1229CB5B-A7D1-4A25-8CB1-BF3EA764A69C}">
      <dgm:prSet/>
      <dgm:spPr/>
      <dgm:t>
        <a:bodyPr/>
        <a:lstStyle/>
        <a:p>
          <a:endParaRPr lang="en-US"/>
        </a:p>
      </dgm:t>
    </dgm:pt>
    <dgm:pt modelId="{2B9516F2-A76F-4129-89D9-C4573E852F5A}">
      <dgm:prSet/>
      <dgm:spPr/>
      <dgm:t>
        <a:bodyPr/>
        <a:lstStyle/>
        <a:p>
          <a:r>
            <a:rPr lang="en-US" dirty="0"/>
            <a:t>Typically, a grant has an intended purpose or statement of work associated with the funds. </a:t>
          </a:r>
        </a:p>
      </dgm:t>
    </dgm:pt>
    <dgm:pt modelId="{E8C32C95-14EC-4A80-9C08-C880D8A542F4}" type="parTrans" cxnId="{23751605-AC27-4153-B707-CEFF3AC93A98}">
      <dgm:prSet/>
      <dgm:spPr/>
      <dgm:t>
        <a:bodyPr/>
        <a:lstStyle/>
        <a:p>
          <a:endParaRPr lang="en-US"/>
        </a:p>
      </dgm:t>
    </dgm:pt>
    <dgm:pt modelId="{777DDABF-96B2-4FDD-B0A3-12FD0E625870}" type="sibTrans" cxnId="{23751605-AC27-4153-B707-CEFF3AC93A98}">
      <dgm:prSet/>
      <dgm:spPr/>
      <dgm:t>
        <a:bodyPr/>
        <a:lstStyle/>
        <a:p>
          <a:endParaRPr lang="en-US"/>
        </a:p>
      </dgm:t>
    </dgm:pt>
    <dgm:pt modelId="{2CA0AFB7-47B9-4D25-8F76-305615386DD1}">
      <dgm:prSet/>
      <dgm:spPr/>
      <dgm:t>
        <a:bodyPr/>
        <a:lstStyle/>
        <a:p>
          <a:r>
            <a:rPr lang="en-US"/>
            <a:t>Grant funds are highly regulated and require additional administrative burden. This is where the Office of Research Administration comes in. </a:t>
          </a:r>
        </a:p>
      </dgm:t>
    </dgm:pt>
    <dgm:pt modelId="{B3334A25-9FE9-4876-A342-3645F65FC6ED}" type="parTrans" cxnId="{4F18A370-5F65-490D-9ABC-EA8F05C685F1}">
      <dgm:prSet/>
      <dgm:spPr/>
      <dgm:t>
        <a:bodyPr/>
        <a:lstStyle/>
        <a:p>
          <a:endParaRPr lang="en-US"/>
        </a:p>
      </dgm:t>
    </dgm:pt>
    <dgm:pt modelId="{E0BB7B73-1345-4C3A-AC72-202E6CD3FA15}" type="sibTrans" cxnId="{4F18A370-5F65-490D-9ABC-EA8F05C685F1}">
      <dgm:prSet/>
      <dgm:spPr/>
      <dgm:t>
        <a:bodyPr/>
        <a:lstStyle/>
        <a:p>
          <a:endParaRPr lang="en-US"/>
        </a:p>
      </dgm:t>
    </dgm:pt>
    <dgm:pt modelId="{9AA0F8CB-DB42-4CAD-93CE-3A079DCA6F2E}">
      <dgm:prSet/>
      <dgm:spPr/>
      <dgm:t>
        <a:bodyPr/>
        <a:lstStyle/>
        <a:p>
          <a:r>
            <a:rPr lang="en-US"/>
            <a:t>Grant funds are tied to a PI or Principal Investigator that is the financial manager and has oversite of the funds</a:t>
          </a:r>
        </a:p>
      </dgm:t>
    </dgm:pt>
    <dgm:pt modelId="{7913D047-80A5-422F-9DDD-64D6A19189C4}" type="parTrans" cxnId="{CD3A38E5-CAF0-4E5A-AFAD-0DF60B8C0982}">
      <dgm:prSet/>
      <dgm:spPr/>
      <dgm:t>
        <a:bodyPr/>
        <a:lstStyle/>
        <a:p>
          <a:endParaRPr lang="en-US"/>
        </a:p>
      </dgm:t>
    </dgm:pt>
    <dgm:pt modelId="{0B142D26-B28C-4A12-AC07-8A3744BFD94F}" type="sibTrans" cxnId="{CD3A38E5-CAF0-4E5A-AFAD-0DF60B8C0982}">
      <dgm:prSet/>
      <dgm:spPr/>
      <dgm:t>
        <a:bodyPr/>
        <a:lstStyle/>
        <a:p>
          <a:endParaRPr lang="en-US"/>
        </a:p>
      </dgm:t>
    </dgm:pt>
    <dgm:pt modelId="{B25704BD-3C80-43B5-A458-5A542AA050B3}" type="pres">
      <dgm:prSet presAssocID="{F23251A6-0D52-42FF-8533-4DD026FC1D1F}" presName="linear" presStyleCnt="0">
        <dgm:presLayoutVars>
          <dgm:animLvl val="lvl"/>
          <dgm:resizeHandles val="exact"/>
        </dgm:presLayoutVars>
      </dgm:prSet>
      <dgm:spPr/>
    </dgm:pt>
    <dgm:pt modelId="{364BE01B-4981-443B-A381-E7B1822A0E99}" type="pres">
      <dgm:prSet presAssocID="{3992DA4D-A444-45B2-AF60-72AB886CEBA7}" presName="parentText" presStyleLbl="node1" presStyleIdx="0" presStyleCnt="4">
        <dgm:presLayoutVars>
          <dgm:chMax val="0"/>
          <dgm:bulletEnabled val="1"/>
        </dgm:presLayoutVars>
      </dgm:prSet>
      <dgm:spPr/>
    </dgm:pt>
    <dgm:pt modelId="{C6DF5165-62DF-48D8-8787-3D71638D98FA}" type="pres">
      <dgm:prSet presAssocID="{36EC496A-A9B2-47A6-9E16-CEC6A505F16F}" presName="spacer" presStyleCnt="0"/>
      <dgm:spPr/>
    </dgm:pt>
    <dgm:pt modelId="{8DB1CC76-4B7C-4A21-A6A8-B87C805407C9}" type="pres">
      <dgm:prSet presAssocID="{2B9516F2-A76F-4129-89D9-C4573E852F5A}" presName="parentText" presStyleLbl="node1" presStyleIdx="1" presStyleCnt="4">
        <dgm:presLayoutVars>
          <dgm:chMax val="0"/>
          <dgm:bulletEnabled val="1"/>
        </dgm:presLayoutVars>
      </dgm:prSet>
      <dgm:spPr/>
    </dgm:pt>
    <dgm:pt modelId="{EA35F48C-7804-49C3-8DFC-BDEBBAD88736}" type="pres">
      <dgm:prSet presAssocID="{777DDABF-96B2-4FDD-B0A3-12FD0E625870}" presName="spacer" presStyleCnt="0"/>
      <dgm:spPr/>
    </dgm:pt>
    <dgm:pt modelId="{44E1E2C5-7283-44F0-8B37-AED36776CEC0}" type="pres">
      <dgm:prSet presAssocID="{2CA0AFB7-47B9-4D25-8F76-305615386DD1}" presName="parentText" presStyleLbl="node1" presStyleIdx="2" presStyleCnt="4">
        <dgm:presLayoutVars>
          <dgm:chMax val="0"/>
          <dgm:bulletEnabled val="1"/>
        </dgm:presLayoutVars>
      </dgm:prSet>
      <dgm:spPr/>
    </dgm:pt>
    <dgm:pt modelId="{B948ED4C-B37C-4117-9493-EBA2991667D6}" type="pres">
      <dgm:prSet presAssocID="{E0BB7B73-1345-4C3A-AC72-202E6CD3FA15}" presName="spacer" presStyleCnt="0"/>
      <dgm:spPr/>
    </dgm:pt>
    <dgm:pt modelId="{98E18594-5D20-4EE9-A4C2-56076A478670}" type="pres">
      <dgm:prSet presAssocID="{9AA0F8CB-DB42-4CAD-93CE-3A079DCA6F2E}" presName="parentText" presStyleLbl="node1" presStyleIdx="3" presStyleCnt="4">
        <dgm:presLayoutVars>
          <dgm:chMax val="0"/>
          <dgm:bulletEnabled val="1"/>
        </dgm:presLayoutVars>
      </dgm:prSet>
      <dgm:spPr/>
    </dgm:pt>
  </dgm:ptLst>
  <dgm:cxnLst>
    <dgm:cxn modelId="{23751605-AC27-4153-B707-CEFF3AC93A98}" srcId="{F23251A6-0D52-42FF-8533-4DD026FC1D1F}" destId="{2B9516F2-A76F-4129-89D9-C4573E852F5A}" srcOrd="1" destOrd="0" parTransId="{E8C32C95-14EC-4A80-9C08-C880D8A542F4}" sibTransId="{777DDABF-96B2-4FDD-B0A3-12FD0E625870}"/>
    <dgm:cxn modelId="{93CE2B20-78BC-449F-A124-DC586B678834}" type="presOf" srcId="{2B9516F2-A76F-4129-89D9-C4573E852F5A}" destId="{8DB1CC76-4B7C-4A21-A6A8-B87C805407C9}" srcOrd="0" destOrd="0" presId="urn:microsoft.com/office/officeart/2005/8/layout/vList2"/>
    <dgm:cxn modelId="{1229CB5B-A7D1-4A25-8CB1-BF3EA764A69C}" srcId="{F23251A6-0D52-42FF-8533-4DD026FC1D1F}" destId="{3992DA4D-A444-45B2-AF60-72AB886CEBA7}" srcOrd="0" destOrd="0" parTransId="{34519F11-6281-4F8E-BCAD-9ED9AF0E8417}" sibTransId="{36EC496A-A9B2-47A6-9E16-CEC6A505F16F}"/>
    <dgm:cxn modelId="{4F18A370-5F65-490D-9ABC-EA8F05C685F1}" srcId="{F23251A6-0D52-42FF-8533-4DD026FC1D1F}" destId="{2CA0AFB7-47B9-4D25-8F76-305615386DD1}" srcOrd="2" destOrd="0" parTransId="{B3334A25-9FE9-4876-A342-3645F65FC6ED}" sibTransId="{E0BB7B73-1345-4C3A-AC72-202E6CD3FA15}"/>
    <dgm:cxn modelId="{BDDA4093-A949-4DE9-A685-2E2B47279A2A}" type="presOf" srcId="{2CA0AFB7-47B9-4D25-8F76-305615386DD1}" destId="{44E1E2C5-7283-44F0-8B37-AED36776CEC0}" srcOrd="0" destOrd="0" presId="urn:microsoft.com/office/officeart/2005/8/layout/vList2"/>
    <dgm:cxn modelId="{956D58A1-FEBC-4581-AD08-705563769780}" type="presOf" srcId="{F23251A6-0D52-42FF-8533-4DD026FC1D1F}" destId="{B25704BD-3C80-43B5-A458-5A542AA050B3}" srcOrd="0" destOrd="0" presId="urn:microsoft.com/office/officeart/2005/8/layout/vList2"/>
    <dgm:cxn modelId="{CD3A38E5-CAF0-4E5A-AFAD-0DF60B8C0982}" srcId="{F23251A6-0D52-42FF-8533-4DD026FC1D1F}" destId="{9AA0F8CB-DB42-4CAD-93CE-3A079DCA6F2E}" srcOrd="3" destOrd="0" parTransId="{7913D047-80A5-422F-9DDD-64D6A19189C4}" sibTransId="{0B142D26-B28C-4A12-AC07-8A3744BFD94F}"/>
    <dgm:cxn modelId="{12349BE9-50A3-4178-A4AC-CBC2E221A38E}" type="presOf" srcId="{3992DA4D-A444-45B2-AF60-72AB886CEBA7}" destId="{364BE01B-4981-443B-A381-E7B1822A0E99}" srcOrd="0" destOrd="0" presId="urn:microsoft.com/office/officeart/2005/8/layout/vList2"/>
    <dgm:cxn modelId="{C11B1FF8-832C-4FFF-A6D7-1C72A0CDE670}" type="presOf" srcId="{9AA0F8CB-DB42-4CAD-93CE-3A079DCA6F2E}" destId="{98E18594-5D20-4EE9-A4C2-56076A478670}" srcOrd="0" destOrd="0" presId="urn:microsoft.com/office/officeart/2005/8/layout/vList2"/>
    <dgm:cxn modelId="{9C84FD07-987D-49B3-90AB-76361F9F3656}" type="presParOf" srcId="{B25704BD-3C80-43B5-A458-5A542AA050B3}" destId="{364BE01B-4981-443B-A381-E7B1822A0E99}" srcOrd="0" destOrd="0" presId="urn:microsoft.com/office/officeart/2005/8/layout/vList2"/>
    <dgm:cxn modelId="{8C54DF00-7A9A-40B4-AAAA-017370CBD391}" type="presParOf" srcId="{B25704BD-3C80-43B5-A458-5A542AA050B3}" destId="{C6DF5165-62DF-48D8-8787-3D71638D98FA}" srcOrd="1" destOrd="0" presId="urn:microsoft.com/office/officeart/2005/8/layout/vList2"/>
    <dgm:cxn modelId="{CB8CA03C-7A45-4965-BDD3-65039B1845B8}" type="presParOf" srcId="{B25704BD-3C80-43B5-A458-5A542AA050B3}" destId="{8DB1CC76-4B7C-4A21-A6A8-B87C805407C9}" srcOrd="2" destOrd="0" presId="urn:microsoft.com/office/officeart/2005/8/layout/vList2"/>
    <dgm:cxn modelId="{BDE78308-545A-4ADA-AB11-FAB7F0D4AF02}" type="presParOf" srcId="{B25704BD-3C80-43B5-A458-5A542AA050B3}" destId="{EA35F48C-7804-49C3-8DFC-BDEBBAD88736}" srcOrd="3" destOrd="0" presId="urn:microsoft.com/office/officeart/2005/8/layout/vList2"/>
    <dgm:cxn modelId="{179FEE61-FBAB-45FC-B944-437A881DD371}" type="presParOf" srcId="{B25704BD-3C80-43B5-A458-5A542AA050B3}" destId="{44E1E2C5-7283-44F0-8B37-AED36776CEC0}" srcOrd="4" destOrd="0" presId="urn:microsoft.com/office/officeart/2005/8/layout/vList2"/>
    <dgm:cxn modelId="{1B489F38-A41D-42FA-B061-A8D8C3B06BF4}" type="presParOf" srcId="{B25704BD-3C80-43B5-A458-5A542AA050B3}" destId="{B948ED4C-B37C-4117-9493-EBA2991667D6}" srcOrd="5" destOrd="0" presId="urn:microsoft.com/office/officeart/2005/8/layout/vList2"/>
    <dgm:cxn modelId="{85A1AFBC-7178-4C68-98F9-4704EE15D546}" type="presParOf" srcId="{B25704BD-3C80-43B5-A458-5A542AA050B3}" destId="{98E18594-5D20-4EE9-A4C2-56076A478670}"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EBA7593-B313-4867-92E5-467909649376}" type="doc">
      <dgm:prSet loTypeId="urn:microsoft.com/office/officeart/2018/2/layout/IconCircleList" loCatId="icon" qsTypeId="urn:microsoft.com/office/officeart/2005/8/quickstyle/simple1" qsCatId="simple" csTypeId="urn:microsoft.com/office/officeart/2018/5/colors/Iconchunking_coloredtext_accent0_3" csCatId="mainScheme" phldr="1"/>
      <dgm:spPr/>
      <dgm:t>
        <a:bodyPr/>
        <a:lstStyle/>
        <a:p>
          <a:endParaRPr lang="en-US"/>
        </a:p>
      </dgm:t>
    </dgm:pt>
    <dgm:pt modelId="{76ECD759-24D3-4ACD-B58B-F3829D5267B4}">
      <dgm:prSet/>
      <dgm:spPr/>
      <dgm:t>
        <a:bodyPr/>
        <a:lstStyle/>
        <a:p>
          <a:r>
            <a:rPr lang="en-US"/>
            <a:t>Grant Accountant assigned to project – found on rainbow email (you should be cc-ed on)</a:t>
          </a:r>
        </a:p>
      </dgm:t>
    </dgm:pt>
    <dgm:pt modelId="{19EEECB2-1C7C-43EF-88D8-517C58C9BFAF}" type="parTrans" cxnId="{56A7A281-E18D-4A8C-8CC4-12B4D03A7624}">
      <dgm:prSet/>
      <dgm:spPr/>
      <dgm:t>
        <a:bodyPr/>
        <a:lstStyle/>
        <a:p>
          <a:endParaRPr lang="en-US"/>
        </a:p>
      </dgm:t>
    </dgm:pt>
    <dgm:pt modelId="{F4C5D547-FD4E-416B-A171-E5EDF94D6C05}" type="sibTrans" cxnId="{56A7A281-E18D-4A8C-8CC4-12B4D03A7624}">
      <dgm:prSet/>
      <dgm:spPr/>
      <dgm:t>
        <a:bodyPr/>
        <a:lstStyle/>
        <a:p>
          <a:endParaRPr lang="en-US"/>
        </a:p>
      </dgm:t>
    </dgm:pt>
    <dgm:pt modelId="{1DDB573D-B3AA-4276-B5C1-8BB86D73AE8D}">
      <dgm:prSet/>
      <dgm:spPr/>
      <dgm:t>
        <a:bodyPr/>
        <a:lstStyle/>
        <a:p>
          <a:r>
            <a:rPr lang="en-US"/>
            <a:t>Cayuse- Project Information (pre&amp; post award)</a:t>
          </a:r>
        </a:p>
      </dgm:t>
    </dgm:pt>
    <dgm:pt modelId="{91758C11-3E53-4C45-A110-09C35DE1560D}" type="parTrans" cxnId="{05E70AB4-B861-458B-B5FB-3DDAFA394403}">
      <dgm:prSet/>
      <dgm:spPr/>
      <dgm:t>
        <a:bodyPr/>
        <a:lstStyle/>
        <a:p>
          <a:endParaRPr lang="en-US"/>
        </a:p>
      </dgm:t>
    </dgm:pt>
    <dgm:pt modelId="{9E287D33-9A2A-49B0-AF6F-E07B95EEA821}" type="sibTrans" cxnId="{05E70AB4-B861-458B-B5FB-3DDAFA394403}">
      <dgm:prSet/>
      <dgm:spPr/>
      <dgm:t>
        <a:bodyPr/>
        <a:lstStyle/>
        <a:p>
          <a:endParaRPr lang="en-US"/>
        </a:p>
      </dgm:t>
    </dgm:pt>
    <dgm:pt modelId="{E96A43C7-2740-48C0-A71E-9B9C3D0E71E8}">
      <dgm:prSet/>
      <dgm:spPr/>
      <dgm:t>
        <a:bodyPr/>
        <a:lstStyle/>
        <a:p>
          <a:r>
            <a:rPr lang="en-US"/>
            <a:t>Banner Administrative Applications- Financials </a:t>
          </a:r>
        </a:p>
      </dgm:t>
    </dgm:pt>
    <dgm:pt modelId="{6D52C0E6-292E-492D-A66F-49BB20CCA78E}" type="parTrans" cxnId="{ED9593B3-4FA7-4EDA-828D-8263E20AE09E}">
      <dgm:prSet/>
      <dgm:spPr/>
      <dgm:t>
        <a:bodyPr/>
        <a:lstStyle/>
        <a:p>
          <a:endParaRPr lang="en-US"/>
        </a:p>
      </dgm:t>
    </dgm:pt>
    <dgm:pt modelId="{AE9E157B-D25D-4587-BDD4-73E1CA0B12B9}" type="sibTrans" cxnId="{ED9593B3-4FA7-4EDA-828D-8263E20AE09E}">
      <dgm:prSet/>
      <dgm:spPr/>
      <dgm:t>
        <a:bodyPr/>
        <a:lstStyle/>
        <a:p>
          <a:endParaRPr lang="en-US"/>
        </a:p>
      </dgm:t>
    </dgm:pt>
    <dgm:pt modelId="{A334C781-6297-48D0-A7D8-488A44A0E46D}">
      <dgm:prSet/>
      <dgm:spPr/>
      <dgm:t>
        <a:bodyPr/>
        <a:lstStyle/>
        <a:p>
          <a:r>
            <a:rPr lang="en-US"/>
            <a:t>COGNOS- Financials </a:t>
          </a:r>
        </a:p>
      </dgm:t>
    </dgm:pt>
    <dgm:pt modelId="{66B1AC05-DE81-479F-8638-CE9A3EDAAC2A}" type="parTrans" cxnId="{51634932-619A-4860-A1EE-A945336143A9}">
      <dgm:prSet/>
      <dgm:spPr/>
      <dgm:t>
        <a:bodyPr/>
        <a:lstStyle/>
        <a:p>
          <a:endParaRPr lang="en-US"/>
        </a:p>
      </dgm:t>
    </dgm:pt>
    <dgm:pt modelId="{0461A913-95E1-49DB-9696-6F4156E32BB8}" type="sibTrans" cxnId="{51634932-619A-4860-A1EE-A945336143A9}">
      <dgm:prSet/>
      <dgm:spPr/>
      <dgm:t>
        <a:bodyPr/>
        <a:lstStyle/>
        <a:p>
          <a:endParaRPr lang="en-US"/>
        </a:p>
      </dgm:t>
    </dgm:pt>
    <dgm:pt modelId="{C4B31872-9C21-4891-A7D5-11A68EF44AF8}">
      <dgm:prSet/>
      <dgm:spPr/>
      <dgm:t>
        <a:bodyPr/>
        <a:lstStyle/>
        <a:p>
          <a:r>
            <a:rPr lang="en-US"/>
            <a:t>EPAFs- payment information </a:t>
          </a:r>
        </a:p>
      </dgm:t>
    </dgm:pt>
    <dgm:pt modelId="{B1DD8C01-B359-4B22-8524-F677429F33A4}" type="parTrans" cxnId="{D06BDCFF-79DA-4D59-B2EC-8AE80B48AEBB}">
      <dgm:prSet/>
      <dgm:spPr/>
      <dgm:t>
        <a:bodyPr/>
        <a:lstStyle/>
        <a:p>
          <a:endParaRPr lang="en-US"/>
        </a:p>
      </dgm:t>
    </dgm:pt>
    <dgm:pt modelId="{3C191513-16C7-473A-897E-9803E8A7A492}" type="sibTrans" cxnId="{D06BDCFF-79DA-4D59-B2EC-8AE80B48AEBB}">
      <dgm:prSet/>
      <dgm:spPr/>
      <dgm:t>
        <a:bodyPr/>
        <a:lstStyle/>
        <a:p>
          <a:endParaRPr lang="en-US"/>
        </a:p>
      </dgm:t>
    </dgm:pt>
    <dgm:pt modelId="{A14EAD61-04C0-4010-8C80-B90B86A25F66}">
      <dgm:prSet/>
      <dgm:spPr/>
      <dgm:t>
        <a:bodyPr/>
        <a:lstStyle/>
        <a:p>
          <a:r>
            <a:rPr lang="en-US"/>
            <a:t>BearKatBuy- purchasing information </a:t>
          </a:r>
        </a:p>
      </dgm:t>
    </dgm:pt>
    <dgm:pt modelId="{94446476-AE5C-44E6-9D4D-79C8CDF00D67}" type="parTrans" cxnId="{DECBA3DF-C390-43AA-A258-77D78FD5E64E}">
      <dgm:prSet/>
      <dgm:spPr/>
      <dgm:t>
        <a:bodyPr/>
        <a:lstStyle/>
        <a:p>
          <a:endParaRPr lang="en-US"/>
        </a:p>
      </dgm:t>
    </dgm:pt>
    <dgm:pt modelId="{61578C0F-2E5A-4FAE-A1F4-FF97D4E956E6}" type="sibTrans" cxnId="{DECBA3DF-C390-43AA-A258-77D78FD5E64E}">
      <dgm:prSet/>
      <dgm:spPr/>
      <dgm:t>
        <a:bodyPr/>
        <a:lstStyle/>
        <a:p>
          <a:endParaRPr lang="en-US"/>
        </a:p>
      </dgm:t>
    </dgm:pt>
    <dgm:pt modelId="{2856ADD4-224F-4497-A04F-DF3A5A4D31F7}">
      <dgm:prSet/>
      <dgm:spPr/>
      <dgm:t>
        <a:bodyPr/>
        <a:lstStyle/>
        <a:p>
          <a:r>
            <a:rPr lang="en-US"/>
            <a:t>ChromeRiver- Travel and P-Card Information </a:t>
          </a:r>
        </a:p>
      </dgm:t>
    </dgm:pt>
    <dgm:pt modelId="{1577F6C8-59A5-46F5-8066-DE100DCBBFBA}" type="parTrans" cxnId="{ABF66E6C-77EE-41FF-AB0F-128E3F25B7B9}">
      <dgm:prSet/>
      <dgm:spPr/>
      <dgm:t>
        <a:bodyPr/>
        <a:lstStyle/>
        <a:p>
          <a:endParaRPr lang="en-US"/>
        </a:p>
      </dgm:t>
    </dgm:pt>
    <dgm:pt modelId="{1114A3DA-5265-4016-897B-2615E2FA32D1}" type="sibTrans" cxnId="{ABF66E6C-77EE-41FF-AB0F-128E3F25B7B9}">
      <dgm:prSet/>
      <dgm:spPr/>
      <dgm:t>
        <a:bodyPr/>
        <a:lstStyle/>
        <a:p>
          <a:endParaRPr lang="en-US"/>
        </a:p>
      </dgm:t>
    </dgm:pt>
    <dgm:pt modelId="{7B237F02-7A70-4E9F-B714-37BBA77C65DF}">
      <dgm:prSet/>
      <dgm:spPr/>
      <dgm:t>
        <a:bodyPr/>
        <a:lstStyle/>
        <a:p>
          <a:r>
            <a:rPr lang="en-US"/>
            <a:t>People Admin- Job Posting Information </a:t>
          </a:r>
        </a:p>
      </dgm:t>
    </dgm:pt>
    <dgm:pt modelId="{B6698CDF-8318-419C-A5D9-998874C2E5B2}" type="parTrans" cxnId="{24B15CEF-2948-41CC-8E12-70460F02555E}">
      <dgm:prSet/>
      <dgm:spPr/>
      <dgm:t>
        <a:bodyPr/>
        <a:lstStyle/>
        <a:p>
          <a:endParaRPr lang="en-US"/>
        </a:p>
      </dgm:t>
    </dgm:pt>
    <dgm:pt modelId="{D49BA201-27BD-4BC3-97FA-F65CC088FE1A}" type="sibTrans" cxnId="{24B15CEF-2948-41CC-8E12-70460F02555E}">
      <dgm:prSet/>
      <dgm:spPr/>
      <dgm:t>
        <a:bodyPr/>
        <a:lstStyle/>
        <a:p>
          <a:endParaRPr lang="en-US"/>
        </a:p>
      </dgm:t>
    </dgm:pt>
    <dgm:pt modelId="{4CA7B141-7D01-49F9-9DFB-E9D1D1D15318}" type="pres">
      <dgm:prSet presAssocID="{7EBA7593-B313-4867-92E5-467909649376}" presName="root" presStyleCnt="0">
        <dgm:presLayoutVars>
          <dgm:dir/>
          <dgm:resizeHandles val="exact"/>
        </dgm:presLayoutVars>
      </dgm:prSet>
      <dgm:spPr/>
    </dgm:pt>
    <dgm:pt modelId="{2074928E-5701-4E57-BA92-FFF69FD9BF6D}" type="pres">
      <dgm:prSet presAssocID="{7EBA7593-B313-4867-92E5-467909649376}" presName="container" presStyleCnt="0">
        <dgm:presLayoutVars>
          <dgm:dir/>
          <dgm:resizeHandles val="exact"/>
        </dgm:presLayoutVars>
      </dgm:prSet>
      <dgm:spPr/>
    </dgm:pt>
    <dgm:pt modelId="{4E2551A1-2A66-4272-BB82-69545A5D461B}" type="pres">
      <dgm:prSet presAssocID="{76ECD759-24D3-4ACD-B58B-F3829D5267B4}" presName="compNode" presStyleCnt="0"/>
      <dgm:spPr/>
    </dgm:pt>
    <dgm:pt modelId="{3C17DB14-B8C5-4809-9C67-398341190419}" type="pres">
      <dgm:prSet presAssocID="{76ECD759-24D3-4ACD-B58B-F3829D5267B4}" presName="iconBgRect" presStyleLbl="bgShp" presStyleIdx="0" presStyleCnt="8"/>
      <dgm:spPr/>
    </dgm:pt>
    <dgm:pt modelId="{6A03883A-D981-4ADD-9988-0801BA2BD291}" type="pres">
      <dgm:prSet presAssocID="{76ECD759-24D3-4ACD-B58B-F3829D5267B4}" presName="iconRect" presStyleLbl="node1" presStyleIdx="0" presStyleCnt="8"/>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Scientist"/>
        </a:ext>
      </dgm:extLst>
    </dgm:pt>
    <dgm:pt modelId="{B37D558A-359C-4389-8554-5E535A8F39B7}" type="pres">
      <dgm:prSet presAssocID="{76ECD759-24D3-4ACD-B58B-F3829D5267B4}" presName="spaceRect" presStyleCnt="0"/>
      <dgm:spPr/>
    </dgm:pt>
    <dgm:pt modelId="{DB43AA61-E4AB-43AB-97F2-BE1649740416}" type="pres">
      <dgm:prSet presAssocID="{76ECD759-24D3-4ACD-B58B-F3829D5267B4}" presName="textRect" presStyleLbl="revTx" presStyleIdx="0" presStyleCnt="8">
        <dgm:presLayoutVars>
          <dgm:chMax val="1"/>
          <dgm:chPref val="1"/>
        </dgm:presLayoutVars>
      </dgm:prSet>
      <dgm:spPr/>
    </dgm:pt>
    <dgm:pt modelId="{ADD62A6B-AA26-41D1-8CEB-1583532CE9D4}" type="pres">
      <dgm:prSet presAssocID="{F4C5D547-FD4E-416B-A171-E5EDF94D6C05}" presName="sibTrans" presStyleLbl="sibTrans2D1" presStyleIdx="0" presStyleCnt="0"/>
      <dgm:spPr/>
    </dgm:pt>
    <dgm:pt modelId="{3C585CF4-98CA-405C-83D2-3E2258D69C24}" type="pres">
      <dgm:prSet presAssocID="{1DDB573D-B3AA-4276-B5C1-8BB86D73AE8D}" presName="compNode" presStyleCnt="0"/>
      <dgm:spPr/>
    </dgm:pt>
    <dgm:pt modelId="{C2FF34D9-854D-4F41-B4CD-E93EA8C37F81}" type="pres">
      <dgm:prSet presAssocID="{1DDB573D-B3AA-4276-B5C1-8BB86D73AE8D}" presName="iconBgRect" presStyleLbl="bgShp" presStyleIdx="1" presStyleCnt="8"/>
      <dgm:spPr/>
    </dgm:pt>
    <dgm:pt modelId="{E2ED8837-8D2B-4035-886E-721994673537}" type="pres">
      <dgm:prSet presAssocID="{1DDB573D-B3AA-4276-B5C1-8BB86D73AE8D}" presName="iconRect" presStyleLbl="node1" presStyleIdx="1" presStyleCnt="8"/>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Balloon Animal"/>
        </a:ext>
      </dgm:extLst>
    </dgm:pt>
    <dgm:pt modelId="{E0D4FB4B-0771-4F15-B56B-4C292282E199}" type="pres">
      <dgm:prSet presAssocID="{1DDB573D-B3AA-4276-B5C1-8BB86D73AE8D}" presName="spaceRect" presStyleCnt="0"/>
      <dgm:spPr/>
    </dgm:pt>
    <dgm:pt modelId="{2AE9D2DD-14B8-4335-8085-B50CCC877703}" type="pres">
      <dgm:prSet presAssocID="{1DDB573D-B3AA-4276-B5C1-8BB86D73AE8D}" presName="textRect" presStyleLbl="revTx" presStyleIdx="1" presStyleCnt="8">
        <dgm:presLayoutVars>
          <dgm:chMax val="1"/>
          <dgm:chPref val="1"/>
        </dgm:presLayoutVars>
      </dgm:prSet>
      <dgm:spPr/>
    </dgm:pt>
    <dgm:pt modelId="{B4A770B0-7AA8-469E-ACBD-300C975AEEB8}" type="pres">
      <dgm:prSet presAssocID="{9E287D33-9A2A-49B0-AF6F-E07B95EEA821}" presName="sibTrans" presStyleLbl="sibTrans2D1" presStyleIdx="0" presStyleCnt="0"/>
      <dgm:spPr/>
    </dgm:pt>
    <dgm:pt modelId="{329AB1AD-41C5-4BD4-90AF-0DD75E284F88}" type="pres">
      <dgm:prSet presAssocID="{E96A43C7-2740-48C0-A71E-9B9C3D0E71E8}" presName="compNode" presStyleCnt="0"/>
      <dgm:spPr/>
    </dgm:pt>
    <dgm:pt modelId="{977A1427-77D7-45DF-9D53-FE1F0033AE76}" type="pres">
      <dgm:prSet presAssocID="{E96A43C7-2740-48C0-A71E-9B9C3D0E71E8}" presName="iconBgRect" presStyleLbl="bgShp" presStyleIdx="2" presStyleCnt="8"/>
      <dgm:spPr/>
    </dgm:pt>
    <dgm:pt modelId="{68812882-EECB-4228-BBE6-69E395E80DF7}" type="pres">
      <dgm:prSet presAssocID="{E96A43C7-2740-48C0-A71E-9B9C3D0E71E8}" presName="iconRect" presStyleLbl="node1" presStyleIdx="2" presStyleCnt="8"/>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Money"/>
        </a:ext>
      </dgm:extLst>
    </dgm:pt>
    <dgm:pt modelId="{8C5C2230-2D21-454B-980C-D051FDDFF367}" type="pres">
      <dgm:prSet presAssocID="{E96A43C7-2740-48C0-A71E-9B9C3D0E71E8}" presName="spaceRect" presStyleCnt="0"/>
      <dgm:spPr/>
    </dgm:pt>
    <dgm:pt modelId="{1EA23272-6BC3-4D05-B298-4A34686CEED1}" type="pres">
      <dgm:prSet presAssocID="{E96A43C7-2740-48C0-A71E-9B9C3D0E71E8}" presName="textRect" presStyleLbl="revTx" presStyleIdx="2" presStyleCnt="8">
        <dgm:presLayoutVars>
          <dgm:chMax val="1"/>
          <dgm:chPref val="1"/>
        </dgm:presLayoutVars>
      </dgm:prSet>
      <dgm:spPr/>
    </dgm:pt>
    <dgm:pt modelId="{35F07F57-2F03-4E0E-AF24-39C9630BEE31}" type="pres">
      <dgm:prSet presAssocID="{AE9E157B-D25D-4587-BDD4-73E1CA0B12B9}" presName="sibTrans" presStyleLbl="sibTrans2D1" presStyleIdx="0" presStyleCnt="0"/>
      <dgm:spPr/>
    </dgm:pt>
    <dgm:pt modelId="{D2D9BB1B-9FF0-4E37-87E4-2A47485BE904}" type="pres">
      <dgm:prSet presAssocID="{A334C781-6297-48D0-A7D8-488A44A0E46D}" presName="compNode" presStyleCnt="0"/>
      <dgm:spPr/>
    </dgm:pt>
    <dgm:pt modelId="{337375A6-7D2D-4BE3-A5F2-659A5E48F984}" type="pres">
      <dgm:prSet presAssocID="{A334C781-6297-48D0-A7D8-488A44A0E46D}" presName="iconBgRect" presStyleLbl="bgShp" presStyleIdx="3" presStyleCnt="8"/>
      <dgm:spPr/>
    </dgm:pt>
    <dgm:pt modelId="{56DB8FC1-8830-4704-96AC-723AE754399F}" type="pres">
      <dgm:prSet presAssocID="{A334C781-6297-48D0-A7D8-488A44A0E46D}" presName="iconRect" presStyleLbl="node1" presStyleIdx="3" presStyleCnt="8"/>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Coins"/>
        </a:ext>
      </dgm:extLst>
    </dgm:pt>
    <dgm:pt modelId="{F073E8F3-851B-4CBF-97F2-B2549A2AE519}" type="pres">
      <dgm:prSet presAssocID="{A334C781-6297-48D0-A7D8-488A44A0E46D}" presName="spaceRect" presStyleCnt="0"/>
      <dgm:spPr/>
    </dgm:pt>
    <dgm:pt modelId="{9C0E7F35-4288-432B-9A0A-5BD926A24F20}" type="pres">
      <dgm:prSet presAssocID="{A334C781-6297-48D0-A7D8-488A44A0E46D}" presName="textRect" presStyleLbl="revTx" presStyleIdx="3" presStyleCnt="8">
        <dgm:presLayoutVars>
          <dgm:chMax val="1"/>
          <dgm:chPref val="1"/>
        </dgm:presLayoutVars>
      </dgm:prSet>
      <dgm:spPr/>
    </dgm:pt>
    <dgm:pt modelId="{DB59596D-E527-463E-80B9-5874595ED9F0}" type="pres">
      <dgm:prSet presAssocID="{0461A913-95E1-49DB-9696-6F4156E32BB8}" presName="sibTrans" presStyleLbl="sibTrans2D1" presStyleIdx="0" presStyleCnt="0"/>
      <dgm:spPr/>
    </dgm:pt>
    <dgm:pt modelId="{E30DB63D-B2A3-4C5E-B366-D3B926E5EEDF}" type="pres">
      <dgm:prSet presAssocID="{C4B31872-9C21-4891-A7D5-11A68EF44AF8}" presName="compNode" presStyleCnt="0"/>
      <dgm:spPr/>
    </dgm:pt>
    <dgm:pt modelId="{9878ABDD-C035-473F-8B50-F55063C17F41}" type="pres">
      <dgm:prSet presAssocID="{C4B31872-9C21-4891-A7D5-11A68EF44AF8}" presName="iconBgRect" presStyleLbl="bgShp" presStyleIdx="4" presStyleCnt="8"/>
      <dgm:spPr/>
    </dgm:pt>
    <dgm:pt modelId="{7DE3C5E9-D1F5-4BAE-8ADC-3DC48B7A77FF}" type="pres">
      <dgm:prSet presAssocID="{C4B31872-9C21-4891-A7D5-11A68EF44AF8}" presName="iconRect" presStyleLbl="node1" presStyleIdx="4" presStyleCnt="8"/>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Credit card"/>
        </a:ext>
      </dgm:extLst>
    </dgm:pt>
    <dgm:pt modelId="{60A9E3A4-8D8D-4FA7-AE7F-036D569E55A3}" type="pres">
      <dgm:prSet presAssocID="{C4B31872-9C21-4891-A7D5-11A68EF44AF8}" presName="spaceRect" presStyleCnt="0"/>
      <dgm:spPr/>
    </dgm:pt>
    <dgm:pt modelId="{ADCF15C5-7E25-4165-80C7-3C094023FA46}" type="pres">
      <dgm:prSet presAssocID="{C4B31872-9C21-4891-A7D5-11A68EF44AF8}" presName="textRect" presStyleLbl="revTx" presStyleIdx="4" presStyleCnt="8">
        <dgm:presLayoutVars>
          <dgm:chMax val="1"/>
          <dgm:chPref val="1"/>
        </dgm:presLayoutVars>
      </dgm:prSet>
      <dgm:spPr/>
    </dgm:pt>
    <dgm:pt modelId="{CE5EA6DF-132C-4229-B25D-3E291DC25FE8}" type="pres">
      <dgm:prSet presAssocID="{3C191513-16C7-473A-897E-9803E8A7A492}" presName="sibTrans" presStyleLbl="sibTrans2D1" presStyleIdx="0" presStyleCnt="0"/>
      <dgm:spPr/>
    </dgm:pt>
    <dgm:pt modelId="{951ACCE3-D126-4E90-AEE6-689B72C9FB4C}" type="pres">
      <dgm:prSet presAssocID="{A14EAD61-04C0-4010-8C80-B90B86A25F66}" presName="compNode" presStyleCnt="0"/>
      <dgm:spPr/>
    </dgm:pt>
    <dgm:pt modelId="{A0C046D8-9A9C-45DC-8882-83C932C922F1}" type="pres">
      <dgm:prSet presAssocID="{A14EAD61-04C0-4010-8C80-B90B86A25F66}" presName="iconBgRect" presStyleLbl="bgShp" presStyleIdx="5" presStyleCnt="8"/>
      <dgm:spPr/>
    </dgm:pt>
    <dgm:pt modelId="{A95CFAD3-0CAF-408A-B8AE-8CD1D3B3C83B}" type="pres">
      <dgm:prSet presAssocID="{A14EAD61-04C0-4010-8C80-B90B86A25F66}" presName="iconRect" presStyleLbl="node1" presStyleIdx="5" presStyleCnt="8"/>
      <dgm:spPr>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a:noFill/>
        </a:ln>
      </dgm:spPr>
      <dgm:extLst>
        <a:ext uri="{E40237B7-FDA0-4F09-8148-C483321AD2D9}">
          <dgm14:cNvPr xmlns:dgm14="http://schemas.microsoft.com/office/drawing/2010/diagram" id="0" name="" descr="Shopping cart"/>
        </a:ext>
      </dgm:extLst>
    </dgm:pt>
    <dgm:pt modelId="{7082D50E-3774-4BE1-A7D1-5B1EF1CDE838}" type="pres">
      <dgm:prSet presAssocID="{A14EAD61-04C0-4010-8C80-B90B86A25F66}" presName="spaceRect" presStyleCnt="0"/>
      <dgm:spPr/>
    </dgm:pt>
    <dgm:pt modelId="{D7934783-731B-482A-8EEC-DD40FFB0BF1F}" type="pres">
      <dgm:prSet presAssocID="{A14EAD61-04C0-4010-8C80-B90B86A25F66}" presName="textRect" presStyleLbl="revTx" presStyleIdx="5" presStyleCnt="8">
        <dgm:presLayoutVars>
          <dgm:chMax val="1"/>
          <dgm:chPref val="1"/>
        </dgm:presLayoutVars>
      </dgm:prSet>
      <dgm:spPr/>
    </dgm:pt>
    <dgm:pt modelId="{091F174D-D6A7-4AB0-866C-54C28A594598}" type="pres">
      <dgm:prSet presAssocID="{61578C0F-2E5A-4FAE-A1F4-FF97D4E956E6}" presName="sibTrans" presStyleLbl="sibTrans2D1" presStyleIdx="0" presStyleCnt="0"/>
      <dgm:spPr/>
    </dgm:pt>
    <dgm:pt modelId="{92BE3FEE-31AF-4D57-B1BF-AF1513C388E9}" type="pres">
      <dgm:prSet presAssocID="{2856ADD4-224F-4497-A04F-DF3A5A4D31F7}" presName="compNode" presStyleCnt="0"/>
      <dgm:spPr/>
    </dgm:pt>
    <dgm:pt modelId="{6D99FDEE-C1BA-4B3E-BA19-4D1201B47BAC}" type="pres">
      <dgm:prSet presAssocID="{2856ADD4-224F-4497-A04F-DF3A5A4D31F7}" presName="iconBgRect" presStyleLbl="bgShp" presStyleIdx="6" presStyleCnt="8"/>
      <dgm:spPr/>
    </dgm:pt>
    <dgm:pt modelId="{127D6033-0ED5-4B04-890C-1A56C533BA30}" type="pres">
      <dgm:prSet presAssocID="{2856ADD4-224F-4497-A04F-DF3A5A4D31F7}" presName="iconRect" presStyleLbl="node1" presStyleIdx="6" presStyleCnt="8"/>
      <dgm:spPr>
        <a:blipFill>
          <a:blip xmlns:r="http://schemas.openxmlformats.org/officeDocument/2006/relationships"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a:blipFill>
        <a:ln>
          <a:noFill/>
        </a:ln>
      </dgm:spPr>
      <dgm:extLst>
        <a:ext uri="{E40237B7-FDA0-4F09-8148-C483321AD2D9}">
          <dgm14:cNvPr xmlns:dgm14="http://schemas.microsoft.com/office/drawing/2010/diagram" id="0" name="" descr="Airplane"/>
        </a:ext>
      </dgm:extLst>
    </dgm:pt>
    <dgm:pt modelId="{DB5B70E4-DCDA-49CC-9DD9-1B632815FA37}" type="pres">
      <dgm:prSet presAssocID="{2856ADD4-224F-4497-A04F-DF3A5A4D31F7}" presName="spaceRect" presStyleCnt="0"/>
      <dgm:spPr/>
    </dgm:pt>
    <dgm:pt modelId="{75E880B7-0A80-4B38-B1D3-4388A250A767}" type="pres">
      <dgm:prSet presAssocID="{2856ADD4-224F-4497-A04F-DF3A5A4D31F7}" presName="textRect" presStyleLbl="revTx" presStyleIdx="6" presStyleCnt="8">
        <dgm:presLayoutVars>
          <dgm:chMax val="1"/>
          <dgm:chPref val="1"/>
        </dgm:presLayoutVars>
      </dgm:prSet>
      <dgm:spPr/>
    </dgm:pt>
    <dgm:pt modelId="{9DB16B01-3EF5-4CCB-95A4-25DC2AD75E03}" type="pres">
      <dgm:prSet presAssocID="{1114A3DA-5265-4016-897B-2615E2FA32D1}" presName="sibTrans" presStyleLbl="sibTrans2D1" presStyleIdx="0" presStyleCnt="0"/>
      <dgm:spPr/>
    </dgm:pt>
    <dgm:pt modelId="{9AF02068-E13E-4A74-8E81-5C0E7DAEF3C8}" type="pres">
      <dgm:prSet presAssocID="{7B237F02-7A70-4E9F-B714-37BBA77C65DF}" presName="compNode" presStyleCnt="0"/>
      <dgm:spPr/>
    </dgm:pt>
    <dgm:pt modelId="{F13074AB-05F8-4049-B73F-CC287F10D227}" type="pres">
      <dgm:prSet presAssocID="{7B237F02-7A70-4E9F-B714-37BBA77C65DF}" presName="iconBgRect" presStyleLbl="bgShp" presStyleIdx="7" presStyleCnt="8"/>
      <dgm:spPr/>
    </dgm:pt>
    <dgm:pt modelId="{05879BE4-8107-4E68-9C6C-C1636EC1982E}" type="pres">
      <dgm:prSet presAssocID="{7B237F02-7A70-4E9F-B714-37BBA77C65DF}" presName="iconRect" presStyleLbl="node1" presStyleIdx="7" presStyleCnt="8"/>
      <dgm:spPr>
        <a:blipFill>
          <a:blip xmlns:r="http://schemas.openxmlformats.org/officeDocument/2006/relationships" r:embed="rId15">
            <a:extLst>
              <a:ext uri="{28A0092B-C50C-407E-A947-70E740481C1C}">
                <a14:useLocalDpi xmlns:a14="http://schemas.microsoft.com/office/drawing/2010/main" val="0"/>
              </a:ext>
              <a:ext uri="{96DAC541-7B7A-43D3-8B79-37D633B846F1}">
                <asvg:svgBlip xmlns:asvg="http://schemas.microsoft.com/office/drawing/2016/SVG/main" r:embed="rId16"/>
              </a:ext>
            </a:extLst>
          </a:blip>
          <a:stretch>
            <a:fillRect/>
          </a:stretch>
        </a:blipFill>
        <a:ln>
          <a:noFill/>
        </a:ln>
      </dgm:spPr>
      <dgm:extLst>
        <a:ext uri="{E40237B7-FDA0-4F09-8148-C483321AD2D9}">
          <dgm14:cNvPr xmlns:dgm14="http://schemas.microsoft.com/office/drawing/2010/diagram" id="0" name="" descr="User"/>
        </a:ext>
      </dgm:extLst>
    </dgm:pt>
    <dgm:pt modelId="{4CC2C4FB-09DF-498A-A0DE-3395EF45EC39}" type="pres">
      <dgm:prSet presAssocID="{7B237F02-7A70-4E9F-B714-37BBA77C65DF}" presName="spaceRect" presStyleCnt="0"/>
      <dgm:spPr/>
    </dgm:pt>
    <dgm:pt modelId="{49088F1C-F642-4DDE-8CC3-3C9975B36DF4}" type="pres">
      <dgm:prSet presAssocID="{7B237F02-7A70-4E9F-B714-37BBA77C65DF}" presName="textRect" presStyleLbl="revTx" presStyleIdx="7" presStyleCnt="8">
        <dgm:presLayoutVars>
          <dgm:chMax val="1"/>
          <dgm:chPref val="1"/>
        </dgm:presLayoutVars>
      </dgm:prSet>
      <dgm:spPr/>
    </dgm:pt>
  </dgm:ptLst>
  <dgm:cxnLst>
    <dgm:cxn modelId="{27E8C901-29D8-4C49-AEC8-0073C0058A28}" type="presOf" srcId="{E96A43C7-2740-48C0-A71E-9B9C3D0E71E8}" destId="{1EA23272-6BC3-4D05-B298-4A34686CEED1}" srcOrd="0" destOrd="0" presId="urn:microsoft.com/office/officeart/2018/2/layout/IconCircleList"/>
    <dgm:cxn modelId="{2083E91F-A293-4896-AAFD-A9F4DDD0F201}" type="presOf" srcId="{3C191513-16C7-473A-897E-9803E8A7A492}" destId="{CE5EA6DF-132C-4229-B25D-3E291DC25FE8}" srcOrd="0" destOrd="0" presId="urn:microsoft.com/office/officeart/2018/2/layout/IconCircleList"/>
    <dgm:cxn modelId="{51634932-619A-4860-A1EE-A945336143A9}" srcId="{7EBA7593-B313-4867-92E5-467909649376}" destId="{A334C781-6297-48D0-A7D8-488A44A0E46D}" srcOrd="3" destOrd="0" parTransId="{66B1AC05-DE81-479F-8638-CE9A3EDAAC2A}" sibTransId="{0461A913-95E1-49DB-9696-6F4156E32BB8}"/>
    <dgm:cxn modelId="{2EDDE844-AB38-4F2A-8311-C0A8535ABF77}" type="presOf" srcId="{76ECD759-24D3-4ACD-B58B-F3829D5267B4}" destId="{DB43AA61-E4AB-43AB-97F2-BE1649740416}" srcOrd="0" destOrd="0" presId="urn:microsoft.com/office/officeart/2018/2/layout/IconCircleList"/>
    <dgm:cxn modelId="{92A7E649-15CC-4C3B-8B30-35F5BBBA6C5F}" type="presOf" srcId="{AE9E157B-D25D-4587-BDD4-73E1CA0B12B9}" destId="{35F07F57-2F03-4E0E-AF24-39C9630BEE31}" srcOrd="0" destOrd="0" presId="urn:microsoft.com/office/officeart/2018/2/layout/IconCircleList"/>
    <dgm:cxn modelId="{D21A3C4B-9A6C-4CC9-B5BC-1ACFCEBBB5CB}" type="presOf" srcId="{1114A3DA-5265-4016-897B-2615E2FA32D1}" destId="{9DB16B01-3EF5-4CCB-95A4-25DC2AD75E03}" srcOrd="0" destOrd="0" presId="urn:microsoft.com/office/officeart/2018/2/layout/IconCircleList"/>
    <dgm:cxn modelId="{F7790D50-0319-472F-9681-5E9027D2AC6F}" type="presOf" srcId="{61578C0F-2E5A-4FAE-A1F4-FF97D4E956E6}" destId="{091F174D-D6A7-4AB0-866C-54C28A594598}" srcOrd="0" destOrd="0" presId="urn:microsoft.com/office/officeart/2018/2/layout/IconCircleList"/>
    <dgm:cxn modelId="{D8FE625A-71F5-4C0A-B4FA-DE8987357BF0}" type="presOf" srcId="{0461A913-95E1-49DB-9696-6F4156E32BB8}" destId="{DB59596D-E527-463E-80B9-5874595ED9F0}" srcOrd="0" destOrd="0" presId="urn:microsoft.com/office/officeart/2018/2/layout/IconCircleList"/>
    <dgm:cxn modelId="{B1BEC763-AFCE-485F-B1E3-AEB8C46147EB}" type="presOf" srcId="{1DDB573D-B3AA-4276-B5C1-8BB86D73AE8D}" destId="{2AE9D2DD-14B8-4335-8085-B50CCC877703}" srcOrd="0" destOrd="0" presId="urn:microsoft.com/office/officeart/2018/2/layout/IconCircleList"/>
    <dgm:cxn modelId="{ABF66E6C-77EE-41FF-AB0F-128E3F25B7B9}" srcId="{7EBA7593-B313-4867-92E5-467909649376}" destId="{2856ADD4-224F-4497-A04F-DF3A5A4D31F7}" srcOrd="6" destOrd="0" parTransId="{1577F6C8-59A5-46F5-8066-DE100DCBBFBA}" sibTransId="{1114A3DA-5265-4016-897B-2615E2FA32D1}"/>
    <dgm:cxn modelId="{AF00E76D-3CBB-4628-8878-44134C96DF27}" type="presOf" srcId="{A334C781-6297-48D0-A7D8-488A44A0E46D}" destId="{9C0E7F35-4288-432B-9A0A-5BD926A24F20}" srcOrd="0" destOrd="0" presId="urn:microsoft.com/office/officeart/2018/2/layout/IconCircleList"/>
    <dgm:cxn modelId="{CF8A207A-A727-4C84-9659-7DD7BAAC30D3}" type="presOf" srcId="{F4C5D547-FD4E-416B-A171-E5EDF94D6C05}" destId="{ADD62A6B-AA26-41D1-8CEB-1583532CE9D4}" srcOrd="0" destOrd="0" presId="urn:microsoft.com/office/officeart/2018/2/layout/IconCircleList"/>
    <dgm:cxn modelId="{56A7A281-E18D-4A8C-8CC4-12B4D03A7624}" srcId="{7EBA7593-B313-4867-92E5-467909649376}" destId="{76ECD759-24D3-4ACD-B58B-F3829D5267B4}" srcOrd="0" destOrd="0" parTransId="{19EEECB2-1C7C-43EF-88D8-517C58C9BFAF}" sibTransId="{F4C5D547-FD4E-416B-A171-E5EDF94D6C05}"/>
    <dgm:cxn modelId="{2A3FC9A1-5A43-40E7-A26E-31DD21F1AE0A}" type="presOf" srcId="{9E287D33-9A2A-49B0-AF6F-E07B95EEA821}" destId="{B4A770B0-7AA8-469E-ACBD-300C975AEEB8}" srcOrd="0" destOrd="0" presId="urn:microsoft.com/office/officeart/2018/2/layout/IconCircleList"/>
    <dgm:cxn modelId="{ED9593B3-4FA7-4EDA-828D-8263E20AE09E}" srcId="{7EBA7593-B313-4867-92E5-467909649376}" destId="{E96A43C7-2740-48C0-A71E-9B9C3D0E71E8}" srcOrd="2" destOrd="0" parTransId="{6D52C0E6-292E-492D-A66F-49BB20CCA78E}" sibTransId="{AE9E157B-D25D-4587-BDD4-73E1CA0B12B9}"/>
    <dgm:cxn modelId="{05E70AB4-B861-458B-B5FB-3DDAFA394403}" srcId="{7EBA7593-B313-4867-92E5-467909649376}" destId="{1DDB573D-B3AA-4276-B5C1-8BB86D73AE8D}" srcOrd="1" destOrd="0" parTransId="{91758C11-3E53-4C45-A110-09C35DE1560D}" sibTransId="{9E287D33-9A2A-49B0-AF6F-E07B95EEA821}"/>
    <dgm:cxn modelId="{392C7DB6-8E4D-45BE-969F-FDCE7E5A8B05}" type="presOf" srcId="{7EBA7593-B313-4867-92E5-467909649376}" destId="{4CA7B141-7D01-49F9-9DFB-E9D1D1D15318}" srcOrd="0" destOrd="0" presId="urn:microsoft.com/office/officeart/2018/2/layout/IconCircleList"/>
    <dgm:cxn modelId="{EDBE18BB-96DB-4D4C-96BF-D67BA382CE50}" type="presOf" srcId="{7B237F02-7A70-4E9F-B714-37BBA77C65DF}" destId="{49088F1C-F642-4DDE-8CC3-3C9975B36DF4}" srcOrd="0" destOrd="0" presId="urn:microsoft.com/office/officeart/2018/2/layout/IconCircleList"/>
    <dgm:cxn modelId="{D1030FC7-5120-43ED-B536-9476E1F20606}" type="presOf" srcId="{C4B31872-9C21-4891-A7D5-11A68EF44AF8}" destId="{ADCF15C5-7E25-4165-80C7-3C094023FA46}" srcOrd="0" destOrd="0" presId="urn:microsoft.com/office/officeart/2018/2/layout/IconCircleList"/>
    <dgm:cxn modelId="{F28A80CA-71EF-4D55-AE82-51A65514D3C4}" type="presOf" srcId="{2856ADD4-224F-4497-A04F-DF3A5A4D31F7}" destId="{75E880B7-0A80-4B38-B1D3-4388A250A767}" srcOrd="0" destOrd="0" presId="urn:microsoft.com/office/officeart/2018/2/layout/IconCircleList"/>
    <dgm:cxn modelId="{DECBA3DF-C390-43AA-A258-77D78FD5E64E}" srcId="{7EBA7593-B313-4867-92E5-467909649376}" destId="{A14EAD61-04C0-4010-8C80-B90B86A25F66}" srcOrd="5" destOrd="0" parTransId="{94446476-AE5C-44E6-9D4D-79C8CDF00D67}" sibTransId="{61578C0F-2E5A-4FAE-A1F4-FF97D4E956E6}"/>
    <dgm:cxn modelId="{11DC37ED-B3CA-456C-85BF-6BEF66B2F931}" type="presOf" srcId="{A14EAD61-04C0-4010-8C80-B90B86A25F66}" destId="{D7934783-731B-482A-8EEC-DD40FFB0BF1F}" srcOrd="0" destOrd="0" presId="urn:microsoft.com/office/officeart/2018/2/layout/IconCircleList"/>
    <dgm:cxn modelId="{24B15CEF-2948-41CC-8E12-70460F02555E}" srcId="{7EBA7593-B313-4867-92E5-467909649376}" destId="{7B237F02-7A70-4E9F-B714-37BBA77C65DF}" srcOrd="7" destOrd="0" parTransId="{B6698CDF-8318-419C-A5D9-998874C2E5B2}" sibTransId="{D49BA201-27BD-4BC3-97FA-F65CC088FE1A}"/>
    <dgm:cxn modelId="{D06BDCFF-79DA-4D59-B2EC-8AE80B48AEBB}" srcId="{7EBA7593-B313-4867-92E5-467909649376}" destId="{C4B31872-9C21-4891-A7D5-11A68EF44AF8}" srcOrd="4" destOrd="0" parTransId="{B1DD8C01-B359-4B22-8524-F677429F33A4}" sibTransId="{3C191513-16C7-473A-897E-9803E8A7A492}"/>
    <dgm:cxn modelId="{A6DFE1E8-9301-404C-843A-DBB418CE2B06}" type="presParOf" srcId="{4CA7B141-7D01-49F9-9DFB-E9D1D1D15318}" destId="{2074928E-5701-4E57-BA92-FFF69FD9BF6D}" srcOrd="0" destOrd="0" presId="urn:microsoft.com/office/officeart/2018/2/layout/IconCircleList"/>
    <dgm:cxn modelId="{2EDB0861-F4CF-4A68-B4F7-6D850725D95F}" type="presParOf" srcId="{2074928E-5701-4E57-BA92-FFF69FD9BF6D}" destId="{4E2551A1-2A66-4272-BB82-69545A5D461B}" srcOrd="0" destOrd="0" presId="urn:microsoft.com/office/officeart/2018/2/layout/IconCircleList"/>
    <dgm:cxn modelId="{C3568945-3A4A-462A-AA39-DB3B76853457}" type="presParOf" srcId="{4E2551A1-2A66-4272-BB82-69545A5D461B}" destId="{3C17DB14-B8C5-4809-9C67-398341190419}" srcOrd="0" destOrd="0" presId="urn:microsoft.com/office/officeart/2018/2/layout/IconCircleList"/>
    <dgm:cxn modelId="{BBAAB15A-BCE2-420B-81A7-1B724AB99B99}" type="presParOf" srcId="{4E2551A1-2A66-4272-BB82-69545A5D461B}" destId="{6A03883A-D981-4ADD-9988-0801BA2BD291}" srcOrd="1" destOrd="0" presId="urn:microsoft.com/office/officeart/2018/2/layout/IconCircleList"/>
    <dgm:cxn modelId="{CEFB1F67-53BD-4205-BA07-C5ED0E30AD8C}" type="presParOf" srcId="{4E2551A1-2A66-4272-BB82-69545A5D461B}" destId="{B37D558A-359C-4389-8554-5E535A8F39B7}" srcOrd="2" destOrd="0" presId="urn:microsoft.com/office/officeart/2018/2/layout/IconCircleList"/>
    <dgm:cxn modelId="{D8D88186-3650-437C-A8A5-2C02F6EF578C}" type="presParOf" srcId="{4E2551A1-2A66-4272-BB82-69545A5D461B}" destId="{DB43AA61-E4AB-43AB-97F2-BE1649740416}" srcOrd="3" destOrd="0" presId="urn:microsoft.com/office/officeart/2018/2/layout/IconCircleList"/>
    <dgm:cxn modelId="{7D3941E9-7BA6-4A1A-BAFD-2DA02CC0323A}" type="presParOf" srcId="{2074928E-5701-4E57-BA92-FFF69FD9BF6D}" destId="{ADD62A6B-AA26-41D1-8CEB-1583532CE9D4}" srcOrd="1" destOrd="0" presId="urn:microsoft.com/office/officeart/2018/2/layout/IconCircleList"/>
    <dgm:cxn modelId="{28E38967-CE11-4115-8B22-06985085761F}" type="presParOf" srcId="{2074928E-5701-4E57-BA92-FFF69FD9BF6D}" destId="{3C585CF4-98CA-405C-83D2-3E2258D69C24}" srcOrd="2" destOrd="0" presId="urn:microsoft.com/office/officeart/2018/2/layout/IconCircleList"/>
    <dgm:cxn modelId="{D125839B-01AC-4A2E-B443-E7DE02345F9C}" type="presParOf" srcId="{3C585CF4-98CA-405C-83D2-3E2258D69C24}" destId="{C2FF34D9-854D-4F41-B4CD-E93EA8C37F81}" srcOrd="0" destOrd="0" presId="urn:microsoft.com/office/officeart/2018/2/layout/IconCircleList"/>
    <dgm:cxn modelId="{9094DAF7-EF0E-4081-8350-4258833BF8CD}" type="presParOf" srcId="{3C585CF4-98CA-405C-83D2-3E2258D69C24}" destId="{E2ED8837-8D2B-4035-886E-721994673537}" srcOrd="1" destOrd="0" presId="urn:microsoft.com/office/officeart/2018/2/layout/IconCircleList"/>
    <dgm:cxn modelId="{093321D0-86E3-4C4A-A771-59305741DA87}" type="presParOf" srcId="{3C585CF4-98CA-405C-83D2-3E2258D69C24}" destId="{E0D4FB4B-0771-4F15-B56B-4C292282E199}" srcOrd="2" destOrd="0" presId="urn:microsoft.com/office/officeart/2018/2/layout/IconCircleList"/>
    <dgm:cxn modelId="{F0482448-EA04-41B8-80E7-AFB6820FD7A5}" type="presParOf" srcId="{3C585CF4-98CA-405C-83D2-3E2258D69C24}" destId="{2AE9D2DD-14B8-4335-8085-B50CCC877703}" srcOrd="3" destOrd="0" presId="urn:microsoft.com/office/officeart/2018/2/layout/IconCircleList"/>
    <dgm:cxn modelId="{5832B905-C68D-4E81-AA7F-DEE4FE59FE54}" type="presParOf" srcId="{2074928E-5701-4E57-BA92-FFF69FD9BF6D}" destId="{B4A770B0-7AA8-469E-ACBD-300C975AEEB8}" srcOrd="3" destOrd="0" presId="urn:microsoft.com/office/officeart/2018/2/layout/IconCircleList"/>
    <dgm:cxn modelId="{20F48E24-397B-497B-B996-96BB39138390}" type="presParOf" srcId="{2074928E-5701-4E57-BA92-FFF69FD9BF6D}" destId="{329AB1AD-41C5-4BD4-90AF-0DD75E284F88}" srcOrd="4" destOrd="0" presId="urn:microsoft.com/office/officeart/2018/2/layout/IconCircleList"/>
    <dgm:cxn modelId="{C8534E62-E4A2-4179-AEF9-8288E78543DD}" type="presParOf" srcId="{329AB1AD-41C5-4BD4-90AF-0DD75E284F88}" destId="{977A1427-77D7-45DF-9D53-FE1F0033AE76}" srcOrd="0" destOrd="0" presId="urn:microsoft.com/office/officeart/2018/2/layout/IconCircleList"/>
    <dgm:cxn modelId="{DC691337-99BE-4201-B7B3-30C25F60CCD7}" type="presParOf" srcId="{329AB1AD-41C5-4BD4-90AF-0DD75E284F88}" destId="{68812882-EECB-4228-BBE6-69E395E80DF7}" srcOrd="1" destOrd="0" presId="urn:microsoft.com/office/officeart/2018/2/layout/IconCircleList"/>
    <dgm:cxn modelId="{BB3F270B-7B64-430B-AD6C-7469CB04DD72}" type="presParOf" srcId="{329AB1AD-41C5-4BD4-90AF-0DD75E284F88}" destId="{8C5C2230-2D21-454B-980C-D051FDDFF367}" srcOrd="2" destOrd="0" presId="urn:microsoft.com/office/officeart/2018/2/layout/IconCircleList"/>
    <dgm:cxn modelId="{122FB5A8-639E-4D31-9AC1-6CA98ED53C8E}" type="presParOf" srcId="{329AB1AD-41C5-4BD4-90AF-0DD75E284F88}" destId="{1EA23272-6BC3-4D05-B298-4A34686CEED1}" srcOrd="3" destOrd="0" presId="urn:microsoft.com/office/officeart/2018/2/layout/IconCircleList"/>
    <dgm:cxn modelId="{C327AF31-F835-48EB-B912-B13DF5D51F62}" type="presParOf" srcId="{2074928E-5701-4E57-BA92-FFF69FD9BF6D}" destId="{35F07F57-2F03-4E0E-AF24-39C9630BEE31}" srcOrd="5" destOrd="0" presId="urn:microsoft.com/office/officeart/2018/2/layout/IconCircleList"/>
    <dgm:cxn modelId="{23B4B616-1A49-4B23-8F2D-B36DF99AAADF}" type="presParOf" srcId="{2074928E-5701-4E57-BA92-FFF69FD9BF6D}" destId="{D2D9BB1B-9FF0-4E37-87E4-2A47485BE904}" srcOrd="6" destOrd="0" presId="urn:microsoft.com/office/officeart/2018/2/layout/IconCircleList"/>
    <dgm:cxn modelId="{9CECBE48-FD7C-40F2-AE49-3CF47B7F9C23}" type="presParOf" srcId="{D2D9BB1B-9FF0-4E37-87E4-2A47485BE904}" destId="{337375A6-7D2D-4BE3-A5F2-659A5E48F984}" srcOrd="0" destOrd="0" presId="urn:microsoft.com/office/officeart/2018/2/layout/IconCircleList"/>
    <dgm:cxn modelId="{08FC923F-4895-45CC-8501-1CDFDA783738}" type="presParOf" srcId="{D2D9BB1B-9FF0-4E37-87E4-2A47485BE904}" destId="{56DB8FC1-8830-4704-96AC-723AE754399F}" srcOrd="1" destOrd="0" presId="urn:microsoft.com/office/officeart/2018/2/layout/IconCircleList"/>
    <dgm:cxn modelId="{37A7DA7D-6CFC-45DC-B998-4A6A20F1E513}" type="presParOf" srcId="{D2D9BB1B-9FF0-4E37-87E4-2A47485BE904}" destId="{F073E8F3-851B-4CBF-97F2-B2549A2AE519}" srcOrd="2" destOrd="0" presId="urn:microsoft.com/office/officeart/2018/2/layout/IconCircleList"/>
    <dgm:cxn modelId="{6B1ECED0-1E75-4CDF-80EC-51298C63CF86}" type="presParOf" srcId="{D2D9BB1B-9FF0-4E37-87E4-2A47485BE904}" destId="{9C0E7F35-4288-432B-9A0A-5BD926A24F20}" srcOrd="3" destOrd="0" presId="urn:microsoft.com/office/officeart/2018/2/layout/IconCircleList"/>
    <dgm:cxn modelId="{7938BA6D-AB1C-4F07-9A6E-004A4908BE1B}" type="presParOf" srcId="{2074928E-5701-4E57-BA92-FFF69FD9BF6D}" destId="{DB59596D-E527-463E-80B9-5874595ED9F0}" srcOrd="7" destOrd="0" presId="urn:microsoft.com/office/officeart/2018/2/layout/IconCircleList"/>
    <dgm:cxn modelId="{FD243D37-9E8D-48F3-8D25-FECD6BC1921D}" type="presParOf" srcId="{2074928E-5701-4E57-BA92-FFF69FD9BF6D}" destId="{E30DB63D-B2A3-4C5E-B366-D3B926E5EEDF}" srcOrd="8" destOrd="0" presId="urn:microsoft.com/office/officeart/2018/2/layout/IconCircleList"/>
    <dgm:cxn modelId="{5B07FD9F-C9C1-455E-BB1D-9AD63298E399}" type="presParOf" srcId="{E30DB63D-B2A3-4C5E-B366-D3B926E5EEDF}" destId="{9878ABDD-C035-473F-8B50-F55063C17F41}" srcOrd="0" destOrd="0" presId="urn:microsoft.com/office/officeart/2018/2/layout/IconCircleList"/>
    <dgm:cxn modelId="{B71775A6-37FB-4842-B12D-CF1B9675F2FF}" type="presParOf" srcId="{E30DB63D-B2A3-4C5E-B366-D3B926E5EEDF}" destId="{7DE3C5E9-D1F5-4BAE-8ADC-3DC48B7A77FF}" srcOrd="1" destOrd="0" presId="urn:microsoft.com/office/officeart/2018/2/layout/IconCircleList"/>
    <dgm:cxn modelId="{173A76E5-B47E-4D03-9667-0DC90A0E3246}" type="presParOf" srcId="{E30DB63D-B2A3-4C5E-B366-D3B926E5EEDF}" destId="{60A9E3A4-8D8D-4FA7-AE7F-036D569E55A3}" srcOrd="2" destOrd="0" presId="urn:microsoft.com/office/officeart/2018/2/layout/IconCircleList"/>
    <dgm:cxn modelId="{B7623C29-DF40-4BAC-ADB7-C501928F0CD5}" type="presParOf" srcId="{E30DB63D-B2A3-4C5E-B366-D3B926E5EEDF}" destId="{ADCF15C5-7E25-4165-80C7-3C094023FA46}" srcOrd="3" destOrd="0" presId="urn:microsoft.com/office/officeart/2018/2/layout/IconCircleList"/>
    <dgm:cxn modelId="{9EBCA388-E5B9-4E33-8FBA-0E0F49AF4961}" type="presParOf" srcId="{2074928E-5701-4E57-BA92-FFF69FD9BF6D}" destId="{CE5EA6DF-132C-4229-B25D-3E291DC25FE8}" srcOrd="9" destOrd="0" presId="urn:microsoft.com/office/officeart/2018/2/layout/IconCircleList"/>
    <dgm:cxn modelId="{6FAC53B1-A8E6-4843-A6F5-964BE6841D9E}" type="presParOf" srcId="{2074928E-5701-4E57-BA92-FFF69FD9BF6D}" destId="{951ACCE3-D126-4E90-AEE6-689B72C9FB4C}" srcOrd="10" destOrd="0" presId="urn:microsoft.com/office/officeart/2018/2/layout/IconCircleList"/>
    <dgm:cxn modelId="{DBC67EB8-2CCC-4895-840F-892E5401F698}" type="presParOf" srcId="{951ACCE3-D126-4E90-AEE6-689B72C9FB4C}" destId="{A0C046D8-9A9C-45DC-8882-83C932C922F1}" srcOrd="0" destOrd="0" presId="urn:microsoft.com/office/officeart/2018/2/layout/IconCircleList"/>
    <dgm:cxn modelId="{1F10EE26-9006-43AE-91D9-ED104C085579}" type="presParOf" srcId="{951ACCE3-D126-4E90-AEE6-689B72C9FB4C}" destId="{A95CFAD3-0CAF-408A-B8AE-8CD1D3B3C83B}" srcOrd="1" destOrd="0" presId="urn:microsoft.com/office/officeart/2018/2/layout/IconCircleList"/>
    <dgm:cxn modelId="{D79BB596-A54F-4EDE-AF54-C8CF177BDF3B}" type="presParOf" srcId="{951ACCE3-D126-4E90-AEE6-689B72C9FB4C}" destId="{7082D50E-3774-4BE1-A7D1-5B1EF1CDE838}" srcOrd="2" destOrd="0" presId="urn:microsoft.com/office/officeart/2018/2/layout/IconCircleList"/>
    <dgm:cxn modelId="{4941ED8B-0486-414F-848D-7D471014F32A}" type="presParOf" srcId="{951ACCE3-D126-4E90-AEE6-689B72C9FB4C}" destId="{D7934783-731B-482A-8EEC-DD40FFB0BF1F}" srcOrd="3" destOrd="0" presId="urn:microsoft.com/office/officeart/2018/2/layout/IconCircleList"/>
    <dgm:cxn modelId="{F3B095B8-E510-4C34-93D4-C44903644D11}" type="presParOf" srcId="{2074928E-5701-4E57-BA92-FFF69FD9BF6D}" destId="{091F174D-D6A7-4AB0-866C-54C28A594598}" srcOrd="11" destOrd="0" presId="urn:microsoft.com/office/officeart/2018/2/layout/IconCircleList"/>
    <dgm:cxn modelId="{8C34BDF7-192C-439D-81F0-E98A268E4AEB}" type="presParOf" srcId="{2074928E-5701-4E57-BA92-FFF69FD9BF6D}" destId="{92BE3FEE-31AF-4D57-B1BF-AF1513C388E9}" srcOrd="12" destOrd="0" presId="urn:microsoft.com/office/officeart/2018/2/layout/IconCircleList"/>
    <dgm:cxn modelId="{41F3D575-BB55-4285-B850-FDA2FDE7DFED}" type="presParOf" srcId="{92BE3FEE-31AF-4D57-B1BF-AF1513C388E9}" destId="{6D99FDEE-C1BA-4B3E-BA19-4D1201B47BAC}" srcOrd="0" destOrd="0" presId="urn:microsoft.com/office/officeart/2018/2/layout/IconCircleList"/>
    <dgm:cxn modelId="{D16D52C6-C7A3-4EAA-B1F9-FDDBC309FDEC}" type="presParOf" srcId="{92BE3FEE-31AF-4D57-B1BF-AF1513C388E9}" destId="{127D6033-0ED5-4B04-890C-1A56C533BA30}" srcOrd="1" destOrd="0" presId="urn:microsoft.com/office/officeart/2018/2/layout/IconCircleList"/>
    <dgm:cxn modelId="{C57E85B0-9425-43BB-94FB-1B8D1CF9D6FF}" type="presParOf" srcId="{92BE3FEE-31AF-4D57-B1BF-AF1513C388E9}" destId="{DB5B70E4-DCDA-49CC-9DD9-1B632815FA37}" srcOrd="2" destOrd="0" presId="urn:microsoft.com/office/officeart/2018/2/layout/IconCircleList"/>
    <dgm:cxn modelId="{AB60A2F3-3C08-4A6C-8A7D-F38DF69E252B}" type="presParOf" srcId="{92BE3FEE-31AF-4D57-B1BF-AF1513C388E9}" destId="{75E880B7-0A80-4B38-B1D3-4388A250A767}" srcOrd="3" destOrd="0" presId="urn:microsoft.com/office/officeart/2018/2/layout/IconCircleList"/>
    <dgm:cxn modelId="{774B4F97-7CA7-4AF8-9763-04BBB74690FD}" type="presParOf" srcId="{2074928E-5701-4E57-BA92-FFF69FD9BF6D}" destId="{9DB16B01-3EF5-4CCB-95A4-25DC2AD75E03}" srcOrd="13" destOrd="0" presId="urn:microsoft.com/office/officeart/2018/2/layout/IconCircleList"/>
    <dgm:cxn modelId="{47B5AEFA-63F6-4110-812F-9E32F6B16E17}" type="presParOf" srcId="{2074928E-5701-4E57-BA92-FFF69FD9BF6D}" destId="{9AF02068-E13E-4A74-8E81-5C0E7DAEF3C8}" srcOrd="14" destOrd="0" presId="urn:microsoft.com/office/officeart/2018/2/layout/IconCircleList"/>
    <dgm:cxn modelId="{3583140C-A448-4F40-B470-F0D8A3E4C35B}" type="presParOf" srcId="{9AF02068-E13E-4A74-8E81-5C0E7DAEF3C8}" destId="{F13074AB-05F8-4049-B73F-CC287F10D227}" srcOrd="0" destOrd="0" presId="urn:microsoft.com/office/officeart/2018/2/layout/IconCircleList"/>
    <dgm:cxn modelId="{35FDB538-78E2-4C39-A20C-72CF697875B7}" type="presParOf" srcId="{9AF02068-E13E-4A74-8E81-5C0E7DAEF3C8}" destId="{05879BE4-8107-4E68-9C6C-C1636EC1982E}" srcOrd="1" destOrd="0" presId="urn:microsoft.com/office/officeart/2018/2/layout/IconCircleList"/>
    <dgm:cxn modelId="{A8E2DAAA-4D32-46EA-B421-B20CAC3DE7A9}" type="presParOf" srcId="{9AF02068-E13E-4A74-8E81-5C0E7DAEF3C8}" destId="{4CC2C4FB-09DF-498A-A0DE-3395EF45EC39}" srcOrd="2" destOrd="0" presId="urn:microsoft.com/office/officeart/2018/2/layout/IconCircleList"/>
    <dgm:cxn modelId="{E969EF1E-4732-470E-8715-2C6A4DA316E0}" type="presParOf" srcId="{9AF02068-E13E-4A74-8E81-5C0E7DAEF3C8}" destId="{49088F1C-F642-4DDE-8CC3-3C9975B36DF4}" srcOrd="3" destOrd="0" presId="urn:microsoft.com/office/officeart/2018/2/layout/IconCircle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AFD200C-D4ED-45BB-9D38-4FCC7BACEDCF}">
      <dsp:nvSpPr>
        <dsp:cNvPr id="0" name=""/>
        <dsp:cNvSpPr/>
      </dsp:nvSpPr>
      <dsp:spPr>
        <a:xfrm>
          <a:off x="1133194" y="2663"/>
          <a:ext cx="3376056" cy="2025633"/>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ctr" defTabSz="1377950">
            <a:lnSpc>
              <a:spcPct val="90000"/>
            </a:lnSpc>
            <a:spcBef>
              <a:spcPct val="0"/>
            </a:spcBef>
            <a:spcAft>
              <a:spcPct val="35000"/>
            </a:spcAft>
            <a:buNone/>
          </a:pPr>
          <a:r>
            <a:rPr lang="en-US" sz="3100" kern="1200"/>
            <a:t>What is a grant? How is it different from my other funding?</a:t>
          </a:r>
        </a:p>
      </dsp:txBody>
      <dsp:txXfrm>
        <a:off x="1133194" y="2663"/>
        <a:ext cx="3376056" cy="2025633"/>
      </dsp:txXfrm>
    </dsp:sp>
    <dsp:sp modelId="{3189B560-FA38-43E2-B7B8-5D25E1ED5142}">
      <dsp:nvSpPr>
        <dsp:cNvPr id="0" name=""/>
        <dsp:cNvSpPr/>
      </dsp:nvSpPr>
      <dsp:spPr>
        <a:xfrm>
          <a:off x="4846856" y="2663"/>
          <a:ext cx="3376056" cy="2025633"/>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ctr" defTabSz="1377950">
            <a:lnSpc>
              <a:spcPct val="90000"/>
            </a:lnSpc>
            <a:spcBef>
              <a:spcPct val="0"/>
            </a:spcBef>
            <a:spcAft>
              <a:spcPct val="35000"/>
            </a:spcAft>
            <a:buNone/>
          </a:pPr>
          <a:r>
            <a:rPr lang="en-US" sz="3100" kern="1200"/>
            <a:t>What are the basics that I should know?</a:t>
          </a:r>
        </a:p>
      </dsp:txBody>
      <dsp:txXfrm>
        <a:off x="4846856" y="2663"/>
        <a:ext cx="3376056" cy="2025633"/>
      </dsp:txXfrm>
    </dsp:sp>
    <dsp:sp modelId="{8D566EDF-18CF-4EE0-9440-B648034BED06}">
      <dsp:nvSpPr>
        <dsp:cNvPr id="0" name=""/>
        <dsp:cNvSpPr/>
      </dsp:nvSpPr>
      <dsp:spPr>
        <a:xfrm>
          <a:off x="2990025" y="2365902"/>
          <a:ext cx="3376056" cy="2025633"/>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ctr" defTabSz="1377950">
            <a:lnSpc>
              <a:spcPct val="90000"/>
            </a:lnSpc>
            <a:spcBef>
              <a:spcPct val="0"/>
            </a:spcBef>
            <a:spcAft>
              <a:spcPct val="35000"/>
            </a:spcAft>
            <a:buNone/>
          </a:pPr>
          <a:r>
            <a:rPr lang="en-US" sz="3100" kern="1200" dirty="0"/>
            <a:t>How can we help?</a:t>
          </a:r>
        </a:p>
      </dsp:txBody>
      <dsp:txXfrm>
        <a:off x="2990025" y="2365902"/>
        <a:ext cx="3376056" cy="202563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64BE01B-4981-443B-A381-E7B1822A0E99}">
      <dsp:nvSpPr>
        <dsp:cNvPr id="0" name=""/>
        <dsp:cNvSpPr/>
      </dsp:nvSpPr>
      <dsp:spPr>
        <a:xfrm>
          <a:off x="0" y="461168"/>
          <a:ext cx="10515600" cy="82485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en-US" sz="1500" b="0" i="0" kern="1200" dirty="0"/>
            <a:t>A grant is a way the government funds your ideas and projects to provide public services and stimulate the economy. Grants support critical recovery initiatives, innovative research, and many other programs listed in the Catalog of Federal Domestic Assistance (CFDA). In addition</a:t>
          </a:r>
          <a:r>
            <a:rPr lang="en-US" sz="1500" kern="1200" dirty="0"/>
            <a:t> to federal grants, we receive funds from foundations, organizations, businesses and other organizations. </a:t>
          </a:r>
        </a:p>
      </dsp:txBody>
      <dsp:txXfrm>
        <a:off x="40266" y="501434"/>
        <a:ext cx="10435068" cy="744318"/>
      </dsp:txXfrm>
    </dsp:sp>
    <dsp:sp modelId="{8DB1CC76-4B7C-4A21-A6A8-B87C805407C9}">
      <dsp:nvSpPr>
        <dsp:cNvPr id="0" name=""/>
        <dsp:cNvSpPr/>
      </dsp:nvSpPr>
      <dsp:spPr>
        <a:xfrm>
          <a:off x="0" y="1329218"/>
          <a:ext cx="10515600" cy="82485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en-US" sz="1500" kern="1200" dirty="0"/>
            <a:t>Typically, a grant has an intended purpose or statement of work associated with the funds. </a:t>
          </a:r>
        </a:p>
      </dsp:txBody>
      <dsp:txXfrm>
        <a:off x="40266" y="1369484"/>
        <a:ext cx="10435068" cy="744318"/>
      </dsp:txXfrm>
    </dsp:sp>
    <dsp:sp modelId="{44E1E2C5-7283-44F0-8B37-AED36776CEC0}">
      <dsp:nvSpPr>
        <dsp:cNvPr id="0" name=""/>
        <dsp:cNvSpPr/>
      </dsp:nvSpPr>
      <dsp:spPr>
        <a:xfrm>
          <a:off x="0" y="2197269"/>
          <a:ext cx="10515600" cy="82485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en-US" sz="1500" kern="1200"/>
            <a:t>Grant funds are highly regulated and require additional administrative burden. This is where the Office of Research Administration comes in. </a:t>
          </a:r>
        </a:p>
      </dsp:txBody>
      <dsp:txXfrm>
        <a:off x="40266" y="2237535"/>
        <a:ext cx="10435068" cy="744318"/>
      </dsp:txXfrm>
    </dsp:sp>
    <dsp:sp modelId="{98E18594-5D20-4EE9-A4C2-56076A478670}">
      <dsp:nvSpPr>
        <dsp:cNvPr id="0" name=""/>
        <dsp:cNvSpPr/>
      </dsp:nvSpPr>
      <dsp:spPr>
        <a:xfrm>
          <a:off x="0" y="3065319"/>
          <a:ext cx="10515600" cy="82485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en-US" sz="1500" kern="1200"/>
            <a:t>Grant funds are tied to a PI or Principal Investigator that is the financial manager and has oversite of the funds</a:t>
          </a:r>
        </a:p>
      </dsp:txBody>
      <dsp:txXfrm>
        <a:off x="40266" y="3105585"/>
        <a:ext cx="10435068" cy="74431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C17DB14-B8C5-4809-9C67-398341190419}">
      <dsp:nvSpPr>
        <dsp:cNvPr id="0" name=""/>
        <dsp:cNvSpPr/>
      </dsp:nvSpPr>
      <dsp:spPr>
        <a:xfrm>
          <a:off x="555243" y="1427"/>
          <a:ext cx="567000" cy="567000"/>
        </a:xfrm>
        <a:prstGeom prst="ellipse">
          <a:avLst/>
        </a:prstGeom>
        <a:solidFill>
          <a:schemeClr val="dk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A03883A-D981-4ADD-9988-0801BA2BD291}">
      <dsp:nvSpPr>
        <dsp:cNvPr id="0" name=""/>
        <dsp:cNvSpPr/>
      </dsp:nvSpPr>
      <dsp:spPr>
        <a:xfrm>
          <a:off x="674313" y="120497"/>
          <a:ext cx="328860" cy="32886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DB43AA61-E4AB-43AB-97F2-BE1649740416}">
      <dsp:nvSpPr>
        <dsp:cNvPr id="0" name=""/>
        <dsp:cNvSpPr/>
      </dsp:nvSpPr>
      <dsp:spPr>
        <a:xfrm>
          <a:off x="1243743" y="1427"/>
          <a:ext cx="1336499" cy="567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488950">
            <a:lnSpc>
              <a:spcPct val="90000"/>
            </a:lnSpc>
            <a:spcBef>
              <a:spcPct val="0"/>
            </a:spcBef>
            <a:spcAft>
              <a:spcPct val="35000"/>
            </a:spcAft>
            <a:buNone/>
          </a:pPr>
          <a:r>
            <a:rPr lang="en-US" sz="1100" kern="1200"/>
            <a:t>Grant Accountant assigned to project – found on rainbow email (you should be cc-ed on)</a:t>
          </a:r>
        </a:p>
      </dsp:txBody>
      <dsp:txXfrm>
        <a:off x="1243743" y="1427"/>
        <a:ext cx="1336499" cy="567000"/>
      </dsp:txXfrm>
    </dsp:sp>
    <dsp:sp modelId="{C2FF34D9-854D-4F41-B4CD-E93EA8C37F81}">
      <dsp:nvSpPr>
        <dsp:cNvPr id="0" name=""/>
        <dsp:cNvSpPr/>
      </dsp:nvSpPr>
      <dsp:spPr>
        <a:xfrm>
          <a:off x="2813118" y="1427"/>
          <a:ext cx="567000" cy="567000"/>
        </a:xfrm>
        <a:prstGeom prst="ellipse">
          <a:avLst/>
        </a:prstGeom>
        <a:solidFill>
          <a:schemeClr val="dk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2ED8837-8D2B-4035-886E-721994673537}">
      <dsp:nvSpPr>
        <dsp:cNvPr id="0" name=""/>
        <dsp:cNvSpPr/>
      </dsp:nvSpPr>
      <dsp:spPr>
        <a:xfrm>
          <a:off x="2932188" y="120497"/>
          <a:ext cx="328860" cy="328860"/>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2AE9D2DD-14B8-4335-8085-B50CCC877703}">
      <dsp:nvSpPr>
        <dsp:cNvPr id="0" name=""/>
        <dsp:cNvSpPr/>
      </dsp:nvSpPr>
      <dsp:spPr>
        <a:xfrm>
          <a:off x="3501618" y="1427"/>
          <a:ext cx="1336499" cy="567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488950">
            <a:lnSpc>
              <a:spcPct val="90000"/>
            </a:lnSpc>
            <a:spcBef>
              <a:spcPct val="0"/>
            </a:spcBef>
            <a:spcAft>
              <a:spcPct val="35000"/>
            </a:spcAft>
            <a:buNone/>
          </a:pPr>
          <a:r>
            <a:rPr lang="en-US" sz="1100" kern="1200"/>
            <a:t>Cayuse- Project Information (pre&amp; post award)</a:t>
          </a:r>
        </a:p>
      </dsp:txBody>
      <dsp:txXfrm>
        <a:off x="3501618" y="1427"/>
        <a:ext cx="1336499" cy="567000"/>
      </dsp:txXfrm>
    </dsp:sp>
    <dsp:sp modelId="{977A1427-77D7-45DF-9D53-FE1F0033AE76}">
      <dsp:nvSpPr>
        <dsp:cNvPr id="0" name=""/>
        <dsp:cNvSpPr/>
      </dsp:nvSpPr>
      <dsp:spPr>
        <a:xfrm>
          <a:off x="555243" y="1261921"/>
          <a:ext cx="567000" cy="567000"/>
        </a:xfrm>
        <a:prstGeom prst="ellipse">
          <a:avLst/>
        </a:prstGeom>
        <a:solidFill>
          <a:schemeClr val="dk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8812882-EECB-4228-BBE6-69E395E80DF7}">
      <dsp:nvSpPr>
        <dsp:cNvPr id="0" name=""/>
        <dsp:cNvSpPr/>
      </dsp:nvSpPr>
      <dsp:spPr>
        <a:xfrm>
          <a:off x="674313" y="1380991"/>
          <a:ext cx="328860" cy="328860"/>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1EA23272-6BC3-4D05-B298-4A34686CEED1}">
      <dsp:nvSpPr>
        <dsp:cNvPr id="0" name=""/>
        <dsp:cNvSpPr/>
      </dsp:nvSpPr>
      <dsp:spPr>
        <a:xfrm>
          <a:off x="1243743" y="1261921"/>
          <a:ext cx="1336499" cy="567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488950">
            <a:lnSpc>
              <a:spcPct val="90000"/>
            </a:lnSpc>
            <a:spcBef>
              <a:spcPct val="0"/>
            </a:spcBef>
            <a:spcAft>
              <a:spcPct val="35000"/>
            </a:spcAft>
            <a:buNone/>
          </a:pPr>
          <a:r>
            <a:rPr lang="en-US" sz="1100" kern="1200"/>
            <a:t>Banner Administrative Applications- Financials </a:t>
          </a:r>
        </a:p>
      </dsp:txBody>
      <dsp:txXfrm>
        <a:off x="1243743" y="1261921"/>
        <a:ext cx="1336499" cy="567000"/>
      </dsp:txXfrm>
    </dsp:sp>
    <dsp:sp modelId="{337375A6-7D2D-4BE3-A5F2-659A5E48F984}">
      <dsp:nvSpPr>
        <dsp:cNvPr id="0" name=""/>
        <dsp:cNvSpPr/>
      </dsp:nvSpPr>
      <dsp:spPr>
        <a:xfrm>
          <a:off x="2813118" y="1261921"/>
          <a:ext cx="567000" cy="567000"/>
        </a:xfrm>
        <a:prstGeom prst="ellipse">
          <a:avLst/>
        </a:prstGeom>
        <a:solidFill>
          <a:schemeClr val="dk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6DB8FC1-8830-4704-96AC-723AE754399F}">
      <dsp:nvSpPr>
        <dsp:cNvPr id="0" name=""/>
        <dsp:cNvSpPr/>
      </dsp:nvSpPr>
      <dsp:spPr>
        <a:xfrm>
          <a:off x="2932188" y="1380991"/>
          <a:ext cx="328860" cy="328860"/>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9C0E7F35-4288-432B-9A0A-5BD926A24F20}">
      <dsp:nvSpPr>
        <dsp:cNvPr id="0" name=""/>
        <dsp:cNvSpPr/>
      </dsp:nvSpPr>
      <dsp:spPr>
        <a:xfrm>
          <a:off x="3501618" y="1261921"/>
          <a:ext cx="1336499" cy="567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488950">
            <a:lnSpc>
              <a:spcPct val="90000"/>
            </a:lnSpc>
            <a:spcBef>
              <a:spcPct val="0"/>
            </a:spcBef>
            <a:spcAft>
              <a:spcPct val="35000"/>
            </a:spcAft>
            <a:buNone/>
          </a:pPr>
          <a:r>
            <a:rPr lang="en-US" sz="1100" kern="1200"/>
            <a:t>COGNOS- Financials </a:t>
          </a:r>
        </a:p>
      </dsp:txBody>
      <dsp:txXfrm>
        <a:off x="3501618" y="1261921"/>
        <a:ext cx="1336499" cy="567000"/>
      </dsp:txXfrm>
    </dsp:sp>
    <dsp:sp modelId="{9878ABDD-C035-473F-8B50-F55063C17F41}">
      <dsp:nvSpPr>
        <dsp:cNvPr id="0" name=""/>
        <dsp:cNvSpPr/>
      </dsp:nvSpPr>
      <dsp:spPr>
        <a:xfrm>
          <a:off x="555243" y="2522416"/>
          <a:ext cx="567000" cy="567000"/>
        </a:xfrm>
        <a:prstGeom prst="ellipse">
          <a:avLst/>
        </a:prstGeom>
        <a:solidFill>
          <a:schemeClr val="dk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DE3C5E9-D1F5-4BAE-8ADC-3DC48B7A77FF}">
      <dsp:nvSpPr>
        <dsp:cNvPr id="0" name=""/>
        <dsp:cNvSpPr/>
      </dsp:nvSpPr>
      <dsp:spPr>
        <a:xfrm>
          <a:off x="674313" y="2641486"/>
          <a:ext cx="328860" cy="328860"/>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ADCF15C5-7E25-4165-80C7-3C094023FA46}">
      <dsp:nvSpPr>
        <dsp:cNvPr id="0" name=""/>
        <dsp:cNvSpPr/>
      </dsp:nvSpPr>
      <dsp:spPr>
        <a:xfrm>
          <a:off x="1243743" y="2522416"/>
          <a:ext cx="1336499" cy="567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488950">
            <a:lnSpc>
              <a:spcPct val="90000"/>
            </a:lnSpc>
            <a:spcBef>
              <a:spcPct val="0"/>
            </a:spcBef>
            <a:spcAft>
              <a:spcPct val="35000"/>
            </a:spcAft>
            <a:buNone/>
          </a:pPr>
          <a:r>
            <a:rPr lang="en-US" sz="1100" kern="1200"/>
            <a:t>EPAFs- payment information </a:t>
          </a:r>
        </a:p>
      </dsp:txBody>
      <dsp:txXfrm>
        <a:off x="1243743" y="2522416"/>
        <a:ext cx="1336499" cy="567000"/>
      </dsp:txXfrm>
    </dsp:sp>
    <dsp:sp modelId="{A0C046D8-9A9C-45DC-8882-83C932C922F1}">
      <dsp:nvSpPr>
        <dsp:cNvPr id="0" name=""/>
        <dsp:cNvSpPr/>
      </dsp:nvSpPr>
      <dsp:spPr>
        <a:xfrm>
          <a:off x="2813118" y="2522416"/>
          <a:ext cx="567000" cy="567000"/>
        </a:xfrm>
        <a:prstGeom prst="ellipse">
          <a:avLst/>
        </a:prstGeom>
        <a:solidFill>
          <a:schemeClr val="dk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95CFAD3-0CAF-408A-B8AE-8CD1D3B3C83B}">
      <dsp:nvSpPr>
        <dsp:cNvPr id="0" name=""/>
        <dsp:cNvSpPr/>
      </dsp:nvSpPr>
      <dsp:spPr>
        <a:xfrm>
          <a:off x="2932188" y="2641486"/>
          <a:ext cx="328860" cy="328860"/>
        </a:xfrm>
        <a:prstGeom prst="rect">
          <a:avLst/>
        </a:prstGeom>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D7934783-731B-482A-8EEC-DD40FFB0BF1F}">
      <dsp:nvSpPr>
        <dsp:cNvPr id="0" name=""/>
        <dsp:cNvSpPr/>
      </dsp:nvSpPr>
      <dsp:spPr>
        <a:xfrm>
          <a:off x="3501618" y="2522416"/>
          <a:ext cx="1336499" cy="567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488950">
            <a:lnSpc>
              <a:spcPct val="90000"/>
            </a:lnSpc>
            <a:spcBef>
              <a:spcPct val="0"/>
            </a:spcBef>
            <a:spcAft>
              <a:spcPct val="35000"/>
            </a:spcAft>
            <a:buNone/>
          </a:pPr>
          <a:r>
            <a:rPr lang="en-US" sz="1100" kern="1200"/>
            <a:t>BearKatBuy- purchasing information </a:t>
          </a:r>
        </a:p>
      </dsp:txBody>
      <dsp:txXfrm>
        <a:off x="3501618" y="2522416"/>
        <a:ext cx="1336499" cy="567000"/>
      </dsp:txXfrm>
    </dsp:sp>
    <dsp:sp modelId="{6D99FDEE-C1BA-4B3E-BA19-4D1201B47BAC}">
      <dsp:nvSpPr>
        <dsp:cNvPr id="0" name=""/>
        <dsp:cNvSpPr/>
      </dsp:nvSpPr>
      <dsp:spPr>
        <a:xfrm>
          <a:off x="555243" y="3782910"/>
          <a:ext cx="567000" cy="567000"/>
        </a:xfrm>
        <a:prstGeom prst="ellipse">
          <a:avLst/>
        </a:prstGeom>
        <a:solidFill>
          <a:schemeClr val="dk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27D6033-0ED5-4B04-890C-1A56C533BA30}">
      <dsp:nvSpPr>
        <dsp:cNvPr id="0" name=""/>
        <dsp:cNvSpPr/>
      </dsp:nvSpPr>
      <dsp:spPr>
        <a:xfrm>
          <a:off x="674313" y="3901980"/>
          <a:ext cx="328860" cy="328860"/>
        </a:xfrm>
        <a:prstGeom prst="rect">
          <a:avLst/>
        </a:prstGeom>
        <a:blipFill>
          <a:blip xmlns:r="http://schemas.openxmlformats.org/officeDocument/2006/relationships"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75E880B7-0A80-4B38-B1D3-4388A250A767}">
      <dsp:nvSpPr>
        <dsp:cNvPr id="0" name=""/>
        <dsp:cNvSpPr/>
      </dsp:nvSpPr>
      <dsp:spPr>
        <a:xfrm>
          <a:off x="1243743" y="3782910"/>
          <a:ext cx="1336499" cy="567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488950">
            <a:lnSpc>
              <a:spcPct val="90000"/>
            </a:lnSpc>
            <a:spcBef>
              <a:spcPct val="0"/>
            </a:spcBef>
            <a:spcAft>
              <a:spcPct val="35000"/>
            </a:spcAft>
            <a:buNone/>
          </a:pPr>
          <a:r>
            <a:rPr lang="en-US" sz="1100" kern="1200"/>
            <a:t>ChromeRiver- Travel and P-Card Information </a:t>
          </a:r>
        </a:p>
      </dsp:txBody>
      <dsp:txXfrm>
        <a:off x="1243743" y="3782910"/>
        <a:ext cx="1336499" cy="567000"/>
      </dsp:txXfrm>
    </dsp:sp>
    <dsp:sp modelId="{F13074AB-05F8-4049-B73F-CC287F10D227}">
      <dsp:nvSpPr>
        <dsp:cNvPr id="0" name=""/>
        <dsp:cNvSpPr/>
      </dsp:nvSpPr>
      <dsp:spPr>
        <a:xfrm>
          <a:off x="2813118" y="3782910"/>
          <a:ext cx="567000" cy="567000"/>
        </a:xfrm>
        <a:prstGeom prst="ellipse">
          <a:avLst/>
        </a:prstGeom>
        <a:solidFill>
          <a:schemeClr val="dk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5879BE4-8107-4E68-9C6C-C1636EC1982E}">
      <dsp:nvSpPr>
        <dsp:cNvPr id="0" name=""/>
        <dsp:cNvSpPr/>
      </dsp:nvSpPr>
      <dsp:spPr>
        <a:xfrm>
          <a:off x="2932188" y="3901980"/>
          <a:ext cx="328860" cy="328860"/>
        </a:xfrm>
        <a:prstGeom prst="rect">
          <a:avLst/>
        </a:prstGeom>
        <a:blipFill>
          <a:blip xmlns:r="http://schemas.openxmlformats.org/officeDocument/2006/relationships" r:embed="rId15">
            <a:extLst>
              <a:ext uri="{28A0092B-C50C-407E-A947-70E740481C1C}">
                <a14:useLocalDpi xmlns:a14="http://schemas.microsoft.com/office/drawing/2010/main" val="0"/>
              </a:ext>
              <a:ext uri="{96DAC541-7B7A-43D3-8B79-37D633B846F1}">
                <asvg:svgBlip xmlns:asvg="http://schemas.microsoft.com/office/drawing/2016/SVG/main" r:embed="rId1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49088F1C-F642-4DDE-8CC3-3C9975B36DF4}">
      <dsp:nvSpPr>
        <dsp:cNvPr id="0" name=""/>
        <dsp:cNvSpPr/>
      </dsp:nvSpPr>
      <dsp:spPr>
        <a:xfrm>
          <a:off x="3501618" y="3782910"/>
          <a:ext cx="1336499" cy="567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488950">
            <a:lnSpc>
              <a:spcPct val="90000"/>
            </a:lnSpc>
            <a:spcBef>
              <a:spcPct val="0"/>
            </a:spcBef>
            <a:spcAft>
              <a:spcPct val="35000"/>
            </a:spcAft>
            <a:buNone/>
          </a:pPr>
          <a:r>
            <a:rPr lang="en-US" sz="1100" kern="1200"/>
            <a:t>People Admin- Job Posting Information </a:t>
          </a:r>
        </a:p>
      </dsp:txBody>
      <dsp:txXfrm>
        <a:off x="3501618" y="3782910"/>
        <a:ext cx="1336499" cy="567000"/>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18/2/layout/IconCircleList">
  <dgm:title val="Icon Circle List"/>
  <dgm:desc val="Use to show non-sequential or grouped chunks of information accompanied by related visuals. Circular shapes can hold an icon or small picture and corresponding text box shows Level 1 text. Works best for icons or small pictures with medium-length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alg type="sp"/>
    <dgm:shape xmlns:r="http://schemas.openxmlformats.org/officeDocument/2006/relationships" r:blip="">
      <dgm:adjLst/>
    </dgm:shape>
    <dgm:presOf/>
    <dgm:choose name="Name0">
      <dgm:if name="Name1" axis="ch" ptType="node" func="cnt" op="lte" val="3">
        <dgm:constrLst>
          <dgm:constr type="w" for="ch" forName="container" refType="w"/>
          <dgm:constr type="h" for="ch" forName="container" refType="h" fact="0.4"/>
        </dgm:constrLst>
      </dgm:if>
      <dgm:else name="Name2">
        <dgm:constrLst>
          <dgm:constr type="w" for="ch" forName="container" refType="w"/>
          <dgm:constr type="h" for="ch" forName="container" refType="h"/>
        </dgm:constrLst>
      </dgm:else>
    </dgm:choose>
    <dgm:ruleLst>
      <dgm:rule type="h" for="ch" forName="container" val="INF" fact="NaN" max="NaN"/>
    </dgm:ruleLst>
    <dgm:layoutNode name="container">
      <dgm:varLst>
        <dgm:dir/>
        <dgm:resizeHandles val="exact"/>
      </dgm:varLst>
      <dgm:choose name="Name3">
        <dgm:if name="Name4" axis="self" func="var" arg="dir" op="equ" val="norm">
          <dgm:alg type="snake">
            <dgm:param type="grDir" val="tL"/>
            <dgm:param type="flowDir" val="row"/>
            <dgm:param type="contDir" val="sameDir"/>
          </dgm:alg>
        </dgm:if>
        <dgm:else name="Name5">
          <dgm:alg type="snake">
            <dgm:param type="grDir" val="tR"/>
            <dgm:param type="flowDir" val="row"/>
            <dgm:param type="contDir" val="sameDir"/>
          </dgm:alg>
        </dgm:else>
      </dgm:choose>
      <dgm:shape xmlns:r="http://schemas.openxmlformats.org/officeDocument/2006/relationships" r:blip="">
        <dgm:adjLst/>
      </dgm:shape>
      <dgm:presOf/>
      <dgm:constrLst>
        <dgm:constr type="w" for="ch" forName="compNode" refType="w"/>
        <dgm:constr type="h" for="ch" forName="compNode" refType="w" fact="0.28"/>
        <dgm:constr type="w" for="ch" forName="sibTrans" refType="w" refFor="ch" refForName="compNode" fact="0.115"/>
        <dgm:constr type="sp" refType="h" op="equ" fact="0.17"/>
        <dgm:constr type="primFontSz" for="des" ptType="node" op="equ" val="24"/>
        <dgm:constr type="h" for="des" forName="compNode" op="equ"/>
        <dgm:constr type="h" for="des" forName="iconBgRect" op="equ"/>
      </dgm:constrLst>
      <dgm:ruleLst>
        <dgm:rule type="w" for="ch" forName="compNode" val="60" fact="NaN" max="NaN"/>
      </dgm:ruleLst>
      <dgm:forEach name="Name6" axis="ch" ptType="node">
        <dgm:layoutNode name="compNode">
          <dgm:alg type="composite"/>
          <dgm:shape xmlns:r="http://schemas.openxmlformats.org/officeDocument/2006/relationships" r:blip="">
            <dgm:adjLst/>
          </dgm:shape>
          <dgm:presOf axis="self"/>
          <dgm:constrLst>
            <dgm:constr type="w" for="ch" forName="iconBgRect" refType="w" fact="0.28"/>
            <dgm:constr type="h" for="ch" forName="iconBgRect" refType="w" refFor="ch" refForName="iconBgRect"/>
            <dgm:constr type="t" for="ch" forName="iconBgRect"/>
            <dgm:constr type="l" for="ch" forName="iconBgRect"/>
            <dgm:constr type="w" for="ch" forName="iconRect" refType="w" refFor="ch" refForName="iconBgRect" fact="0.58"/>
            <dgm:constr type="h" for="ch" forName="iconRect" refType="w" refFor="ch" refForName="iconRect"/>
            <dgm:constr type="ctrX" for="ch" forName="iconRect" refType="ctrX" refFor="ch" refForName="iconBgRect"/>
            <dgm:constr type="ctrY" for="ch" forName="iconRect" refType="ctrY" refFor="ch" refForName="iconBgRect"/>
            <dgm:constr type="w" for="ch" forName="spaceRect" refType="w" fact="0.06"/>
            <dgm:constr type="h" for="ch" forName="spaceRect" refType="h" refFor="ch" refForName="iconBgRect"/>
            <dgm:constr type="t" for="ch" forName="spaceRect" refType="t" refFor="ch" refForName="iconBgRect"/>
            <dgm:constr type="l" for="ch" forName="spaceRect" refType="r" refFor="ch" refForName="iconBgRect"/>
            <dgm:constr type="h" for="ch" forName="textRect" refType="h" refFor="ch" refForName="iconBgRect"/>
            <dgm:constr type="t" for="ch" forName="textRect" refType="t" refFor="ch" refForName="iconBgRect"/>
            <dgm:constr type="l" for="ch" forName="textRect" refType="r" refFor="ch" refForName="spaceRect"/>
          </dgm:constrLst>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choose name="Name7">
              <dgm:if name="Name8" func="var" arg="dir" op="equ" val="norm">
                <dgm:alg type="tx">
                  <dgm:param type="txAnchorVert" val="mid"/>
                  <dgm:param type="parTxLTRAlign" val="l"/>
                  <dgm:param type="shpTxLTRAlignCh" val="l"/>
                  <dgm:param type="parTxRTLAlign" val="l"/>
                  <dgm:param type="shpTxRTLAlignCh" val="l"/>
                </dgm:alg>
              </dgm:if>
              <dgm:else name="Name9">
                <dgm:alg type="tx">
                  <dgm:param type="txAnchorVert" val="mid"/>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Lst>
          </dgm:layoutNode>
        </dgm:layoutNode>
        <dgm:forEach name="Name10"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extLst>
    <a:ext uri="{68A01E43-0DF5-4B5B-8FA6-DAF915123BFB}">
      <dgm1612:lstStyle xmlns:dgm1612="http://schemas.microsoft.com/office/drawing/2016/12/diagram">
        <a:lvl1pPr>
          <a:lnSpc>
            <a:spcPct val="100000"/>
          </a:lnSpc>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D8968FE-AD3D-444F-B6A8-796D946DC3A6}" type="datetimeFigureOut">
              <a:rPr lang="en-US" smtClean="0"/>
              <a:t>9/24/23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C112EAA-B504-4DE4-86AF-9234CC185AA8}" type="slidenum">
              <a:rPr lang="en-US" smtClean="0"/>
              <a:t>‹#›</a:t>
            </a:fld>
            <a:endParaRPr lang="en-US" dirty="0"/>
          </a:p>
        </p:txBody>
      </p:sp>
    </p:spTree>
    <p:extLst>
      <p:ext uri="{BB962C8B-B14F-4D97-AF65-F5344CB8AC3E}">
        <p14:creationId xmlns:p14="http://schemas.microsoft.com/office/powerpoint/2010/main" val="3370087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500" dirty="0"/>
              <a:t>Excel sheet at the dept. level: spreadsheet and timeline</a:t>
            </a:r>
          </a:p>
          <a:p>
            <a:pPr lvl="1"/>
            <a:r>
              <a:rPr lang="en-US" sz="1500" dirty="0"/>
              <a:t>Ask audience: are there any processes that seem helpful? Is it something that can be shared? Is it something that can be turned into a campus resource that can be made available to all admin?</a:t>
            </a:r>
          </a:p>
          <a:p>
            <a:pPr lvl="1"/>
            <a:r>
              <a:rPr lang="en-US" sz="1500" dirty="0"/>
              <a:t>(For a later date) Charging grant mileage to grants if dept owns grants</a:t>
            </a:r>
          </a:p>
          <a:p>
            <a:endParaRPr lang="en-US" dirty="0"/>
          </a:p>
        </p:txBody>
      </p:sp>
      <p:sp>
        <p:nvSpPr>
          <p:cNvPr id="4" name="Slide Number Placeholder 3"/>
          <p:cNvSpPr>
            <a:spLocks noGrp="1"/>
          </p:cNvSpPr>
          <p:nvPr>
            <p:ph type="sldNum" sz="quarter" idx="5"/>
          </p:nvPr>
        </p:nvSpPr>
        <p:spPr/>
        <p:txBody>
          <a:bodyPr/>
          <a:lstStyle/>
          <a:p>
            <a:fld id="{EC112EAA-B504-4DE4-86AF-9234CC185AA8}" type="slidenum">
              <a:rPr lang="en-US" smtClean="0"/>
              <a:t>8</a:t>
            </a:fld>
            <a:endParaRPr lang="en-US" dirty="0"/>
          </a:p>
        </p:txBody>
      </p:sp>
    </p:spTree>
    <p:extLst>
      <p:ext uri="{BB962C8B-B14F-4D97-AF65-F5344CB8AC3E}">
        <p14:creationId xmlns:p14="http://schemas.microsoft.com/office/powerpoint/2010/main" val="35690270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98E66DD-51B1-4BF7-9539-DEA51BFAEFD8}" type="datetime1">
              <a:rPr lang="en-US" smtClean="0"/>
              <a:t>9/24/23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9640781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27A6260-7573-4697-9E59-AA19A1D5C255}" type="datetime1">
              <a:rPr lang="en-US" smtClean="0"/>
              <a:t>9/24/23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9294568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B049DE4-AD7B-432F-9E35-775F5F8CC6AD}" type="datetime1">
              <a:rPr lang="en-US" smtClean="0"/>
              <a:t>9/24/23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720999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ED204F4-028A-4A36-B306-1FBAFF258B24}" type="datetime1">
              <a:rPr lang="en-US" smtClean="0"/>
              <a:t>9/24/23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0081375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7569E6D-812C-4C70-BB51-98F32992DB43}" type="datetime1">
              <a:rPr lang="en-US" smtClean="0"/>
              <a:t>9/24/23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6879244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10287DF-640A-4181-8B82-4913718EF244}" type="datetime1">
              <a:rPr lang="en-US" smtClean="0"/>
              <a:t>9/24/23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7652154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74BE3E1-3173-4AB6-90EF-CE84B9FBD77E}" type="datetime1">
              <a:rPr lang="en-US" smtClean="0"/>
              <a:t>9/24/23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1240609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E46D357-68ED-48AA-AC18-9CC27DEA9490}" type="datetime1">
              <a:rPr lang="en-US" smtClean="0"/>
              <a:t>9/24/23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1651387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CC8BAEE-D0AF-4323-A024-1416F995B386}" type="datetime1">
              <a:rPr lang="en-US" smtClean="0"/>
              <a:t>9/24/23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0923187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D36E0D4-CA65-4DD1-8546-2CC4E75B8B9D}" type="datetime1">
              <a:rPr lang="en-US" smtClean="0"/>
              <a:t>9/24/23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8282568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19DEFE7-E1FA-4CA7-8A5A-F9AB210CE638}" type="datetime1">
              <a:rPr lang="en-US" smtClean="0"/>
              <a:t>9/24/23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8410898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D1E3FCC-785C-4EC4-B782-9133218B75DD}" type="datetime1">
              <a:rPr lang="en-US" smtClean="0"/>
              <a:t>9/24/23</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424851690"/>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image" Target="../media/image2.jpeg"/><Relationship Id="rId1" Type="http://schemas.openxmlformats.org/officeDocument/2006/relationships/slideLayout" Target="../slideLayouts/slideLayout4.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5557CB-7320-CD62-4947-5674B3082C2C}"/>
              </a:ext>
            </a:extLst>
          </p:cNvPr>
          <p:cNvSpPr>
            <a:spLocks noGrp="1"/>
          </p:cNvSpPr>
          <p:nvPr>
            <p:ph type="title"/>
          </p:nvPr>
        </p:nvSpPr>
        <p:spPr/>
        <p:txBody>
          <a:bodyPr/>
          <a:lstStyle/>
          <a:p>
            <a:endParaRPr lang="en-US"/>
          </a:p>
        </p:txBody>
      </p:sp>
      <p:pic>
        <p:nvPicPr>
          <p:cNvPr id="5" name="Content Placeholder 4" descr="A poster for an event&#10;&#10;Description automatically generated with medium confidence">
            <a:extLst>
              <a:ext uri="{FF2B5EF4-FFF2-40B4-BE49-F238E27FC236}">
                <a16:creationId xmlns:a16="http://schemas.microsoft.com/office/drawing/2014/main" id="{FF7A47DE-12F3-B2B1-3571-20FC01C7E049}"/>
              </a:ext>
            </a:extLst>
          </p:cNvPr>
          <p:cNvPicPr>
            <a:picLocks noGrp="1" noChangeAspect="1"/>
          </p:cNvPicPr>
          <p:nvPr>
            <p:ph idx="1"/>
          </p:nvPr>
        </p:nvPicPr>
        <p:blipFill>
          <a:blip r:embed="rId2"/>
          <a:stretch>
            <a:fillRect/>
          </a:stretch>
        </p:blipFill>
        <p:spPr>
          <a:xfrm>
            <a:off x="0" y="0"/>
            <a:ext cx="12192000" cy="6858000"/>
          </a:xfrm>
        </p:spPr>
      </p:pic>
    </p:spTree>
    <p:extLst>
      <p:ext uri="{BB962C8B-B14F-4D97-AF65-F5344CB8AC3E}">
        <p14:creationId xmlns:p14="http://schemas.microsoft.com/office/powerpoint/2010/main" val="25424325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709F1D5-B0F1-4714-A239-E5B61C16191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Rounded Corners 9">
            <a:extLst>
              <a:ext uri="{FF2B5EF4-FFF2-40B4-BE49-F238E27FC236}">
                <a16:creationId xmlns:a16="http://schemas.microsoft.com/office/drawing/2014/main" id="{228FB460-D3FF-4440-A020-05982A09E5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40546" y="1011045"/>
            <a:ext cx="4369859" cy="4369859"/>
          </a:xfrm>
          <a:prstGeom prst="roundRect">
            <a:avLst>
              <a:gd name="adj" fmla="val 2757"/>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892F192-0300-AC40-AA6A-20C2806CAC70}"/>
              </a:ext>
            </a:extLst>
          </p:cNvPr>
          <p:cNvSpPr>
            <a:spLocks noGrp="1"/>
          </p:cNvSpPr>
          <p:nvPr>
            <p:ph type="title"/>
          </p:nvPr>
        </p:nvSpPr>
        <p:spPr>
          <a:xfrm>
            <a:off x="956826" y="1112969"/>
            <a:ext cx="3937298" cy="4166010"/>
          </a:xfrm>
        </p:spPr>
        <p:txBody>
          <a:bodyPr>
            <a:normAutofit/>
          </a:bodyPr>
          <a:lstStyle/>
          <a:p>
            <a:pPr algn="ctr"/>
            <a:r>
              <a:rPr lang="en-US" dirty="0">
                <a:solidFill>
                  <a:srgbClr val="FFFFFF"/>
                </a:solidFill>
              </a:rPr>
              <a:t>Step 4: The Project Ends   </a:t>
            </a:r>
          </a:p>
        </p:txBody>
      </p:sp>
      <p:sp>
        <p:nvSpPr>
          <p:cNvPr id="12" name="Freeform: Shape 11">
            <a:extLst>
              <a:ext uri="{FF2B5EF4-FFF2-40B4-BE49-F238E27FC236}">
                <a16:creationId xmlns:a16="http://schemas.microsoft.com/office/drawing/2014/main" id="{14847E93-7DC1-4D4B-8829-B19AA7137C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530529" y="0"/>
            <a:ext cx="1155142" cy="591009"/>
          </a:xfrm>
          <a:custGeom>
            <a:avLst/>
            <a:gdLst>
              <a:gd name="connsiteX0" fmla="*/ 1355 w 1155142"/>
              <a:gd name="connsiteY0" fmla="*/ 0 h 591009"/>
              <a:gd name="connsiteX1" fmla="*/ 1153787 w 1155142"/>
              <a:gd name="connsiteY1" fmla="*/ 0 h 591009"/>
              <a:gd name="connsiteX2" fmla="*/ 1155142 w 1155142"/>
              <a:gd name="connsiteY2" fmla="*/ 13438 h 591009"/>
              <a:gd name="connsiteX3" fmla="*/ 577571 w 1155142"/>
              <a:gd name="connsiteY3" fmla="*/ 591009 h 591009"/>
              <a:gd name="connsiteX4" fmla="*/ 0 w 1155142"/>
              <a:gd name="connsiteY4" fmla="*/ 13438 h 5910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55142" h="591009">
                <a:moveTo>
                  <a:pt x="1355" y="0"/>
                </a:moveTo>
                <a:lnTo>
                  <a:pt x="1153787" y="0"/>
                </a:lnTo>
                <a:lnTo>
                  <a:pt x="1155142" y="13438"/>
                </a:lnTo>
                <a:cubicBezTo>
                  <a:pt x="1155142" y="332422"/>
                  <a:pt x="896555" y="591009"/>
                  <a:pt x="577571" y="591009"/>
                </a:cubicBezTo>
                <a:cubicBezTo>
                  <a:pt x="258587" y="591009"/>
                  <a:pt x="0" y="332422"/>
                  <a:pt x="0" y="13438"/>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Freeform: Shape 13">
            <a:extLst>
              <a:ext uri="{FF2B5EF4-FFF2-40B4-BE49-F238E27FC236}">
                <a16:creationId xmlns:a16="http://schemas.microsoft.com/office/drawing/2014/main" id="{5566D6E1-03A1-4D73-A4E0-35D74D568A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961511" y="-1"/>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endParaRPr lang="en-US"/>
          </a:p>
        </p:txBody>
      </p:sp>
      <p:sp>
        <p:nvSpPr>
          <p:cNvPr id="16" name="Freeform: Shape 15">
            <a:extLst>
              <a:ext uri="{FF2B5EF4-FFF2-40B4-BE49-F238E27FC236}">
                <a16:creationId xmlns:a16="http://schemas.microsoft.com/office/drawing/2014/main" id="{9F835A99-04AC-494A-A572-AFE8413CC9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2936831"/>
            <a:ext cx="159741" cy="552996"/>
          </a:xfrm>
          <a:custGeom>
            <a:avLst/>
            <a:gdLst>
              <a:gd name="connsiteX0" fmla="*/ 159741 w 159741"/>
              <a:gd name="connsiteY0" fmla="*/ 0 h 552996"/>
              <a:gd name="connsiteX1" fmla="*/ 159741 w 159741"/>
              <a:gd name="connsiteY1" fmla="*/ 552996 h 552996"/>
              <a:gd name="connsiteX2" fmla="*/ 141849 w 159741"/>
              <a:gd name="connsiteY2" fmla="*/ 543285 h 552996"/>
              <a:gd name="connsiteX3" fmla="*/ 0 w 159741"/>
              <a:gd name="connsiteY3" fmla="*/ 276498 h 552996"/>
              <a:gd name="connsiteX4" fmla="*/ 141849 w 159741"/>
              <a:gd name="connsiteY4" fmla="*/ 9711 h 5529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9741" h="552996">
                <a:moveTo>
                  <a:pt x="159741" y="0"/>
                </a:moveTo>
                <a:lnTo>
                  <a:pt x="159741" y="552996"/>
                </a:lnTo>
                <a:lnTo>
                  <a:pt x="141849" y="543285"/>
                </a:lnTo>
                <a:cubicBezTo>
                  <a:pt x="56268" y="485467"/>
                  <a:pt x="0" y="387554"/>
                  <a:pt x="0" y="276498"/>
                </a:cubicBezTo>
                <a:cubicBezTo>
                  <a:pt x="0" y="165443"/>
                  <a:pt x="56268" y="67529"/>
                  <a:pt x="141849" y="9711"/>
                </a:cubicBezTo>
                <a:close/>
              </a:path>
            </a:pathLst>
          </a:custGeom>
          <a:solidFill>
            <a:schemeClr val="accent4"/>
          </a:solidFill>
          <a:ln w="12700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id="{A40A24E2-782A-BF4A-895B-1E0CBD3D01A9}"/>
              </a:ext>
            </a:extLst>
          </p:cNvPr>
          <p:cNvSpPr>
            <a:spLocks noGrp="1"/>
          </p:cNvSpPr>
          <p:nvPr>
            <p:ph idx="1"/>
          </p:nvPr>
        </p:nvSpPr>
        <p:spPr>
          <a:xfrm>
            <a:off x="6096000" y="820880"/>
            <a:ext cx="5257799" cy="4889350"/>
          </a:xfrm>
        </p:spPr>
        <p:txBody>
          <a:bodyPr anchor="t">
            <a:noAutofit/>
          </a:bodyPr>
          <a:lstStyle/>
          <a:p>
            <a:pPr marL="0" indent="0">
              <a:buNone/>
            </a:pPr>
            <a:r>
              <a:rPr lang="en-US" sz="2400" dirty="0"/>
              <a:t>The Office of Research Administration will handle closeout with the project but what is the Admin responsible for:</a:t>
            </a:r>
          </a:p>
          <a:p>
            <a:r>
              <a:rPr lang="en-US" sz="2400" dirty="0"/>
              <a:t>Confirming all purchasing has been completed and encumbrances have been removed</a:t>
            </a:r>
          </a:p>
          <a:p>
            <a:r>
              <a:rPr lang="en-US" sz="2400" dirty="0"/>
              <a:t>Moving personnel off grant funds</a:t>
            </a:r>
          </a:p>
          <a:p>
            <a:r>
              <a:rPr lang="en-US" sz="2400" dirty="0"/>
              <a:t>Answering any questions that may arise during closeout </a:t>
            </a:r>
            <a:endParaRPr lang="en-US" sz="1800" dirty="0"/>
          </a:p>
          <a:p>
            <a:pPr lvl="2"/>
            <a:endParaRPr lang="en-US" sz="1000" dirty="0"/>
          </a:p>
          <a:p>
            <a:pPr lvl="1"/>
            <a:endParaRPr lang="en-US" sz="1600" dirty="0"/>
          </a:p>
        </p:txBody>
      </p:sp>
      <p:sp>
        <p:nvSpPr>
          <p:cNvPr id="18" name="Freeform: Shape 17">
            <a:extLst>
              <a:ext uri="{FF2B5EF4-FFF2-40B4-BE49-F238E27FC236}">
                <a16:creationId xmlns:a16="http://schemas.microsoft.com/office/drawing/2014/main" id="{7B786209-1B0B-4CA9-9BDD-F7327066A8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835649"/>
            <a:ext cx="1548180" cy="1022351"/>
          </a:xfrm>
          <a:custGeom>
            <a:avLst/>
            <a:gdLst>
              <a:gd name="connsiteX0" fmla="*/ 61913 w 1548180"/>
              <a:gd name="connsiteY0" fmla="*/ 0 h 1022351"/>
              <a:gd name="connsiteX1" fmla="*/ 1548180 w 1548180"/>
              <a:gd name="connsiteY1" fmla="*/ 0 h 1022351"/>
              <a:gd name="connsiteX2" fmla="*/ 1548180 w 1548180"/>
              <a:gd name="connsiteY2" fmla="*/ 123825 h 1022351"/>
              <a:gd name="connsiteX3" fmla="*/ 123825 w 1548180"/>
              <a:gd name="connsiteY3" fmla="*/ 123825 h 1022351"/>
              <a:gd name="connsiteX4" fmla="*/ 123825 w 1548180"/>
              <a:gd name="connsiteY4" fmla="*/ 1022351 h 1022351"/>
              <a:gd name="connsiteX5" fmla="*/ 0 w 1548180"/>
              <a:gd name="connsiteY5" fmla="*/ 1022351 h 1022351"/>
              <a:gd name="connsiteX6" fmla="*/ 0 w 1548180"/>
              <a:gd name="connsiteY6" fmla="*/ 61913 h 1022351"/>
              <a:gd name="connsiteX7" fmla="*/ 61913 w 1548180"/>
              <a:gd name="connsiteY7" fmla="*/ 0 h 10223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48180" h="1022351">
                <a:moveTo>
                  <a:pt x="61913" y="0"/>
                </a:moveTo>
                <a:lnTo>
                  <a:pt x="1548180" y="0"/>
                </a:lnTo>
                <a:lnTo>
                  <a:pt x="1548180" y="123825"/>
                </a:lnTo>
                <a:lnTo>
                  <a:pt x="123825" y="123825"/>
                </a:lnTo>
                <a:lnTo>
                  <a:pt x="123825" y="1022351"/>
                </a:lnTo>
                <a:lnTo>
                  <a:pt x="0" y="1022351"/>
                </a:ln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endParaRPr lang="en-US"/>
          </a:p>
        </p:txBody>
      </p:sp>
      <p:sp>
        <p:nvSpPr>
          <p:cNvPr id="20" name="Freeform: Shape 19">
            <a:extLst>
              <a:ext uri="{FF2B5EF4-FFF2-40B4-BE49-F238E27FC236}">
                <a16:creationId xmlns:a16="http://schemas.microsoft.com/office/drawing/2014/main" id="{2D2964BB-484D-45AE-AD66-D407D06296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418308" y="5717905"/>
            <a:ext cx="1771609" cy="1140095"/>
          </a:xfrm>
          <a:custGeom>
            <a:avLst/>
            <a:gdLst>
              <a:gd name="connsiteX0" fmla="*/ 1561721 w 1771609"/>
              <a:gd name="connsiteY0" fmla="*/ 763041 h 1140095"/>
              <a:gd name="connsiteX1" fmla="*/ 1623024 w 1771609"/>
              <a:gd name="connsiteY1" fmla="*/ 792810 h 1140095"/>
              <a:gd name="connsiteX2" fmla="*/ 1711735 w 1771609"/>
              <a:gd name="connsiteY2" fmla="*/ 970132 h 1140095"/>
              <a:gd name="connsiteX3" fmla="*/ 1771609 w 1771609"/>
              <a:gd name="connsiteY3" fmla="*/ 1140095 h 1140095"/>
              <a:gd name="connsiteX4" fmla="*/ 1637225 w 1771609"/>
              <a:gd name="connsiteY4" fmla="*/ 1140095 h 1140095"/>
              <a:gd name="connsiteX5" fmla="*/ 1594820 w 1771609"/>
              <a:gd name="connsiteY5" fmla="*/ 1019711 h 1140095"/>
              <a:gd name="connsiteX6" fmla="*/ 1513200 w 1771609"/>
              <a:gd name="connsiteY6" fmla="*/ 856627 h 1140095"/>
              <a:gd name="connsiteX7" fmla="*/ 1538499 w 1771609"/>
              <a:gd name="connsiteY7" fmla="*/ 770415 h 1140095"/>
              <a:gd name="connsiteX8" fmla="*/ 1561721 w 1771609"/>
              <a:gd name="connsiteY8" fmla="*/ 763041 h 1140095"/>
              <a:gd name="connsiteX9" fmla="*/ 933455 w 1771609"/>
              <a:gd name="connsiteY9" fmla="*/ 161309 h 1140095"/>
              <a:gd name="connsiteX10" fmla="*/ 957797 w 1771609"/>
              <a:gd name="connsiteY10" fmla="*/ 167970 h 1140095"/>
              <a:gd name="connsiteX11" fmla="*/ 1286982 w 1771609"/>
              <a:gd name="connsiteY11" fmla="*/ 387616 h 1140095"/>
              <a:gd name="connsiteX12" fmla="*/ 1293725 w 1771609"/>
              <a:gd name="connsiteY12" fmla="*/ 477075 h 1140095"/>
              <a:gd name="connsiteX13" fmla="*/ 1245453 w 1771609"/>
              <a:gd name="connsiteY13" fmla="*/ 499154 h 1140095"/>
              <a:gd name="connsiteX14" fmla="*/ 1245167 w 1771609"/>
              <a:gd name="connsiteY14" fmla="*/ 499154 h 1140095"/>
              <a:gd name="connsiteX15" fmla="*/ 1203638 w 1771609"/>
              <a:gd name="connsiteY15" fmla="*/ 484104 h 1140095"/>
              <a:gd name="connsiteX16" fmla="*/ 900647 w 1771609"/>
              <a:gd name="connsiteY16" fmla="*/ 281508 h 1140095"/>
              <a:gd name="connsiteX17" fmla="*/ 872454 w 1771609"/>
              <a:gd name="connsiteY17" fmla="*/ 196164 h 1140095"/>
              <a:gd name="connsiteX18" fmla="*/ 933455 w 1771609"/>
              <a:gd name="connsiteY18" fmla="*/ 161309 h 1140095"/>
              <a:gd name="connsiteX19" fmla="*/ 256260 w 1771609"/>
              <a:gd name="connsiteY19" fmla="*/ 29 h 1140095"/>
              <a:gd name="connsiteX20" fmla="*/ 454020 w 1771609"/>
              <a:gd name="connsiteY20" fmla="*/ 13474 h 1140095"/>
              <a:gd name="connsiteX21" fmla="*/ 509236 w 1771609"/>
              <a:gd name="connsiteY21" fmla="*/ 84182 h 1140095"/>
              <a:gd name="connsiteX22" fmla="*/ 445829 w 1771609"/>
              <a:gd name="connsiteY22" fmla="*/ 139871 h 1140095"/>
              <a:gd name="connsiteX23" fmla="*/ 437447 w 1771609"/>
              <a:gd name="connsiteY23" fmla="*/ 139395 h 1140095"/>
              <a:gd name="connsiteX24" fmla="*/ 73211 w 1771609"/>
              <a:gd name="connsiteY24" fmla="*/ 137204 h 1140095"/>
              <a:gd name="connsiteX25" fmla="*/ 749 w 1771609"/>
              <a:gd name="connsiteY25" fmla="*/ 84082 h 1140095"/>
              <a:gd name="connsiteX26" fmla="*/ 53871 w 1771609"/>
              <a:gd name="connsiteY26" fmla="*/ 11621 h 1140095"/>
              <a:gd name="connsiteX27" fmla="*/ 58352 w 1771609"/>
              <a:gd name="connsiteY27" fmla="*/ 11093 h 1140095"/>
              <a:gd name="connsiteX28" fmla="*/ 256260 w 1771609"/>
              <a:gd name="connsiteY28" fmla="*/ 29 h 11400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771609" h="1140095">
                <a:moveTo>
                  <a:pt x="1561721" y="763041"/>
                </a:moveTo>
                <a:cubicBezTo>
                  <a:pt x="1585506" y="760324"/>
                  <a:pt x="1609722" y="771249"/>
                  <a:pt x="1623024" y="792810"/>
                </a:cubicBezTo>
                <a:cubicBezTo>
                  <a:pt x="1656300" y="850065"/>
                  <a:pt x="1685920" y="909291"/>
                  <a:pt x="1711735" y="970132"/>
                </a:cubicBezTo>
                <a:lnTo>
                  <a:pt x="1771609" y="1140095"/>
                </a:lnTo>
                <a:lnTo>
                  <a:pt x="1637225" y="1140095"/>
                </a:lnTo>
                <a:lnTo>
                  <a:pt x="1594820" y="1019711"/>
                </a:lnTo>
                <a:cubicBezTo>
                  <a:pt x="1571072" y="963753"/>
                  <a:pt x="1543818" y="909282"/>
                  <a:pt x="1513200" y="856627"/>
                </a:cubicBezTo>
                <a:cubicBezTo>
                  <a:pt x="1496379" y="825834"/>
                  <a:pt x="1507704" y="787236"/>
                  <a:pt x="1538499" y="770415"/>
                </a:cubicBezTo>
                <a:cubicBezTo>
                  <a:pt x="1545912" y="766367"/>
                  <a:pt x="1553792" y="763946"/>
                  <a:pt x="1561721" y="763041"/>
                </a:cubicBezTo>
                <a:close/>
                <a:moveTo>
                  <a:pt x="933455" y="161309"/>
                </a:moveTo>
                <a:cubicBezTo>
                  <a:pt x="941693" y="161855"/>
                  <a:pt x="949959" y="164025"/>
                  <a:pt x="957797" y="167970"/>
                </a:cubicBezTo>
                <a:cubicBezTo>
                  <a:pt x="1076184" y="227289"/>
                  <a:pt x="1186759" y="301068"/>
                  <a:pt x="1286982" y="387616"/>
                </a:cubicBezTo>
                <a:cubicBezTo>
                  <a:pt x="1313547" y="410457"/>
                  <a:pt x="1316566"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4290" y="172650"/>
                  <a:pt x="908742" y="159670"/>
                  <a:pt x="933455" y="161309"/>
                </a:cubicBezTo>
                <a:close/>
                <a:moveTo>
                  <a:pt x="256260" y="29"/>
                </a:moveTo>
                <a:cubicBezTo>
                  <a:pt x="322331" y="427"/>
                  <a:pt x="388378" y="4909"/>
                  <a:pt x="454020" y="13474"/>
                </a:cubicBezTo>
                <a:cubicBezTo>
                  <a:pt x="488793" y="17752"/>
                  <a:pt x="513514" y="49409"/>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24093" y="3319"/>
                  <a:pt x="190189" y="-369"/>
                  <a:pt x="256260" y="29"/>
                </a:cubicBezTo>
                <a:close/>
              </a:path>
            </a:pathLst>
          </a:custGeom>
          <a:solidFill>
            <a:schemeClr val="accent4"/>
          </a:solidFill>
          <a:ln w="9525" cap="flat">
            <a:noFill/>
            <a:prstDash val="solid"/>
            <a:miter/>
          </a:ln>
        </p:spPr>
        <p:txBody>
          <a:bodyPr rtlCol="0" anchor="ctr"/>
          <a:lstStyle/>
          <a:p>
            <a:endParaRPr lang="en-US"/>
          </a:p>
        </p:txBody>
      </p:sp>
      <p:sp>
        <p:nvSpPr>
          <p:cNvPr id="22" name="Freeform: Shape 21">
            <a:extLst>
              <a:ext uri="{FF2B5EF4-FFF2-40B4-BE49-F238E27FC236}">
                <a16:creationId xmlns:a16="http://schemas.microsoft.com/office/drawing/2014/main" id="{6691AC69-A76E-4DAB-B565-468B6B87AC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132972" y="6258755"/>
            <a:ext cx="1565940" cy="599245"/>
          </a:xfrm>
          <a:custGeom>
            <a:avLst/>
            <a:gdLst>
              <a:gd name="connsiteX0" fmla="*/ 782970 w 1565940"/>
              <a:gd name="connsiteY0" fmla="*/ 0 h 599245"/>
              <a:gd name="connsiteX1" fmla="*/ 1528042 w 1565940"/>
              <a:gd name="connsiteY1" fmla="*/ 480469 h 599245"/>
              <a:gd name="connsiteX2" fmla="*/ 1565940 w 1565940"/>
              <a:gd name="connsiteY2" fmla="*/ 599245 h 599245"/>
              <a:gd name="connsiteX3" fmla="*/ 0 w 1565940"/>
              <a:gd name="connsiteY3" fmla="*/ 599245 h 599245"/>
              <a:gd name="connsiteX4" fmla="*/ 37898 w 1565940"/>
              <a:gd name="connsiteY4" fmla="*/ 480469 h 599245"/>
              <a:gd name="connsiteX5" fmla="*/ 782970 w 1565940"/>
              <a:gd name="connsiteY5" fmla="*/ 0 h 5992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65940" h="599245">
                <a:moveTo>
                  <a:pt x="782970" y="0"/>
                </a:moveTo>
                <a:cubicBezTo>
                  <a:pt x="1117910" y="0"/>
                  <a:pt x="1405287" y="198118"/>
                  <a:pt x="1528042" y="480469"/>
                </a:cubicBezTo>
                <a:lnTo>
                  <a:pt x="1565940" y="599245"/>
                </a:lnTo>
                <a:lnTo>
                  <a:pt x="0" y="599245"/>
                </a:lnTo>
                <a:lnTo>
                  <a:pt x="37898" y="480469"/>
                </a:lnTo>
                <a:cubicBezTo>
                  <a:pt x="160653" y="198118"/>
                  <a:pt x="448030" y="0"/>
                  <a:pt x="78297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Tree>
    <p:extLst>
      <p:ext uri="{BB962C8B-B14F-4D97-AF65-F5344CB8AC3E}">
        <p14:creationId xmlns:p14="http://schemas.microsoft.com/office/powerpoint/2010/main" val="5758976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2554CA6-288E-4202-BC52-2E5A8F0C0A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B10BB131-AC8E-4A8E-A5D1-36260F720C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9189" y="1119031"/>
            <a:ext cx="4619938" cy="461993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8EE6EB6-0C19-AF54-68AF-28A874F0526F}"/>
              </a:ext>
            </a:extLst>
          </p:cNvPr>
          <p:cNvSpPr>
            <a:spLocks noGrp="1"/>
          </p:cNvSpPr>
          <p:nvPr>
            <p:ph type="title"/>
          </p:nvPr>
        </p:nvSpPr>
        <p:spPr>
          <a:xfrm>
            <a:off x="1171074" y="1396686"/>
            <a:ext cx="3240506" cy="4064628"/>
          </a:xfrm>
        </p:spPr>
        <p:txBody>
          <a:bodyPr>
            <a:normAutofit/>
          </a:bodyPr>
          <a:lstStyle/>
          <a:p>
            <a:r>
              <a:rPr lang="en-US">
                <a:solidFill>
                  <a:srgbClr val="FFFFFF"/>
                </a:solidFill>
              </a:rPr>
              <a:t>Looking Towards the Future</a:t>
            </a:r>
          </a:p>
        </p:txBody>
      </p:sp>
      <p:sp>
        <p:nvSpPr>
          <p:cNvPr id="12" name="Arc 11">
            <a:extLst>
              <a:ext uri="{FF2B5EF4-FFF2-40B4-BE49-F238E27FC236}">
                <a16:creationId xmlns:a16="http://schemas.microsoft.com/office/drawing/2014/main" id="{5B7778FC-632E-4DCA-A7CB-0D7731CCF9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9809111">
            <a:off x="8683720" y="941148"/>
            <a:ext cx="2987899" cy="2987899"/>
          </a:xfrm>
          <a:prstGeom prst="arc">
            <a:avLst>
              <a:gd name="adj1" fmla="val 15817365"/>
              <a:gd name="adj2" fmla="val 178138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14" name="Oval 13">
            <a:extLst>
              <a:ext uri="{FF2B5EF4-FFF2-40B4-BE49-F238E27FC236}">
                <a16:creationId xmlns:a16="http://schemas.microsoft.com/office/drawing/2014/main" id="{FA23A907-97FB-4A8F-880A-DD77401C42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0048" y="4780992"/>
            <a:ext cx="546100" cy="5461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106721DC-649A-AA5A-5A95-F68F77C9DBD7}"/>
              </a:ext>
            </a:extLst>
          </p:cNvPr>
          <p:cNvSpPr>
            <a:spLocks noGrp="1"/>
          </p:cNvSpPr>
          <p:nvPr>
            <p:ph idx="1"/>
          </p:nvPr>
        </p:nvSpPr>
        <p:spPr>
          <a:xfrm>
            <a:off x="5370153" y="1526033"/>
            <a:ext cx="5536397" cy="3935281"/>
          </a:xfrm>
        </p:spPr>
        <p:txBody>
          <a:bodyPr>
            <a:normAutofit/>
          </a:bodyPr>
          <a:lstStyle/>
          <a:p>
            <a:r>
              <a:rPr lang="en-US" dirty="0"/>
              <a:t>Layout for improving Admin experience</a:t>
            </a:r>
          </a:p>
          <a:p>
            <a:pPr lvl="1"/>
            <a:r>
              <a:rPr lang="en-US" dirty="0"/>
              <a:t>Admin Research Council</a:t>
            </a:r>
          </a:p>
          <a:p>
            <a:pPr lvl="1"/>
            <a:r>
              <a:rPr lang="en-US" dirty="0"/>
              <a:t>Semi-Annual Admin Mixer</a:t>
            </a:r>
          </a:p>
          <a:p>
            <a:pPr lvl="1"/>
            <a:r>
              <a:rPr lang="en-US" dirty="0"/>
              <a:t>Summer Mini-Conference</a:t>
            </a:r>
          </a:p>
          <a:p>
            <a:pPr lvl="1"/>
            <a:r>
              <a:rPr lang="en-US" dirty="0"/>
              <a:t>NCURA to Admin</a:t>
            </a:r>
          </a:p>
          <a:p>
            <a:pPr lvl="1"/>
            <a:r>
              <a:rPr lang="en-US" dirty="0"/>
              <a:t>Follow up w/ materials and form to submit questions/concerns</a:t>
            </a:r>
          </a:p>
        </p:txBody>
      </p:sp>
    </p:spTree>
    <p:extLst>
      <p:ext uri="{BB962C8B-B14F-4D97-AF65-F5344CB8AC3E}">
        <p14:creationId xmlns:p14="http://schemas.microsoft.com/office/powerpoint/2010/main" val="34345684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D278ADA9-6383-4BDD-80D2-8899A40268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484B7147-B0F6-40ED-B5A2-FF72BC8198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1" name="Rectangle 10">
            <a:extLst>
              <a:ext uri="{FF2B5EF4-FFF2-40B4-BE49-F238E27FC236}">
                <a16:creationId xmlns:a16="http://schemas.microsoft.com/office/drawing/2014/main" id="{B36D2DE0-0628-4A9A-A59D-7BA8B5EB30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a:extLst>
              <a:ext uri="{FF2B5EF4-FFF2-40B4-BE49-F238E27FC236}">
                <a16:creationId xmlns:a16="http://schemas.microsoft.com/office/drawing/2014/main" id="{48E405C9-94BE-41DA-928C-DEC9A8550E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815929" y="148929"/>
            <a:ext cx="6560142" cy="656014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 name="Title 1">
            <a:extLst>
              <a:ext uri="{FF2B5EF4-FFF2-40B4-BE49-F238E27FC236}">
                <a16:creationId xmlns:a16="http://schemas.microsoft.com/office/drawing/2014/main" id="{B58A2FB1-E333-A173-93FC-6B254F43AFB7}"/>
              </a:ext>
            </a:extLst>
          </p:cNvPr>
          <p:cNvSpPr>
            <a:spLocks noGrp="1"/>
          </p:cNvSpPr>
          <p:nvPr>
            <p:ph type="title"/>
          </p:nvPr>
        </p:nvSpPr>
        <p:spPr>
          <a:xfrm>
            <a:off x="3315031" y="1380754"/>
            <a:ext cx="5561938" cy="2513516"/>
          </a:xfrm>
        </p:spPr>
        <p:txBody>
          <a:bodyPr vert="horz" lIns="91440" tIns="45720" rIns="91440" bIns="45720" rtlCol="0" anchor="b">
            <a:normAutofit/>
          </a:bodyPr>
          <a:lstStyle/>
          <a:p>
            <a:pPr algn="ctr"/>
            <a:r>
              <a:rPr lang="en-US" sz="6000" kern="1200" dirty="0">
                <a:solidFill>
                  <a:schemeClr val="tx1"/>
                </a:solidFill>
                <a:latin typeface="+mj-lt"/>
                <a:ea typeface="+mj-ea"/>
                <a:cs typeface="+mj-cs"/>
              </a:rPr>
              <a:t>Questions?</a:t>
            </a:r>
          </a:p>
        </p:txBody>
      </p:sp>
      <p:sp>
        <p:nvSpPr>
          <p:cNvPr id="15" name="Arc 14">
            <a:extLst>
              <a:ext uri="{FF2B5EF4-FFF2-40B4-BE49-F238E27FC236}">
                <a16:creationId xmlns:a16="http://schemas.microsoft.com/office/drawing/2014/main" id="{D2091A72-D5BB-42AC-8FD3-F7747D9086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9222429" flipV="1">
            <a:off x="2494119" y="6170"/>
            <a:ext cx="6816262" cy="6816262"/>
          </a:xfrm>
          <a:prstGeom prst="arc">
            <a:avLst>
              <a:gd name="adj1" fmla="val 16200000"/>
              <a:gd name="adj2" fmla="val 20093138"/>
            </a:avLst>
          </a:prstGeom>
          <a:ln w="127000" cap="rnd">
            <a:solidFill>
              <a:schemeClr val="accent4">
                <a:alpha val="95000"/>
              </a:schemeClr>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17" name="Oval 16">
            <a:extLst>
              <a:ext uri="{FF2B5EF4-FFF2-40B4-BE49-F238E27FC236}">
                <a16:creationId xmlns:a16="http://schemas.microsoft.com/office/drawing/2014/main" id="{6ED12BFC-A737-46AF-8411-481112D54B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200995" y="5310973"/>
            <a:ext cx="705948" cy="686798"/>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4881262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wd">
                                    <p:tmPct val="15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CC07D1-29E1-4AA8-B207-C6F2C032646E}"/>
              </a:ext>
            </a:extLst>
          </p:cNvPr>
          <p:cNvSpPr>
            <a:spLocks noGrp="1"/>
          </p:cNvSpPr>
          <p:nvPr>
            <p:ph type="title"/>
          </p:nvPr>
        </p:nvSpPr>
        <p:spPr>
          <a:xfrm>
            <a:off x="1188069" y="381935"/>
            <a:ext cx="9356106" cy="1200329"/>
          </a:xfrm>
        </p:spPr>
        <p:txBody>
          <a:bodyPr anchor="t">
            <a:normAutofit/>
          </a:bodyPr>
          <a:lstStyle/>
          <a:p>
            <a:pPr algn="ctr"/>
            <a:r>
              <a:rPr lang="en-US" sz="8000"/>
              <a:t>Introduction</a:t>
            </a:r>
          </a:p>
        </p:txBody>
      </p:sp>
      <p:graphicFrame>
        <p:nvGraphicFramePr>
          <p:cNvPr id="5" name="Content Placeholder 2">
            <a:extLst>
              <a:ext uri="{FF2B5EF4-FFF2-40B4-BE49-F238E27FC236}">
                <a16:creationId xmlns:a16="http://schemas.microsoft.com/office/drawing/2014/main" id="{C5D75076-F733-225C-A804-D554E5E4C510}"/>
              </a:ext>
            </a:extLst>
          </p:cNvPr>
          <p:cNvGraphicFramePr>
            <a:graphicFrameLocks noGrp="1"/>
          </p:cNvGraphicFramePr>
          <p:nvPr>
            <p:ph idx="1"/>
            <p:extLst>
              <p:ext uri="{D42A27DB-BD31-4B8C-83A1-F6EECF244321}">
                <p14:modId xmlns:p14="http://schemas.microsoft.com/office/powerpoint/2010/main" val="2802094477"/>
              </p:ext>
            </p:extLst>
          </p:nvPr>
        </p:nvGraphicFramePr>
        <p:xfrm>
          <a:off x="1188062" y="1825625"/>
          <a:ext cx="9356107" cy="4394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547969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742145A-E451-14D2-7344-C071865AD297}"/>
              </a:ext>
            </a:extLst>
          </p:cNvPr>
          <p:cNvSpPr>
            <a:spLocks noGrp="1"/>
          </p:cNvSpPr>
          <p:nvPr>
            <p:ph type="title"/>
          </p:nvPr>
        </p:nvSpPr>
        <p:spPr>
          <a:xfrm>
            <a:off x="838200" y="556995"/>
            <a:ext cx="10515600" cy="1133693"/>
          </a:xfrm>
        </p:spPr>
        <p:txBody>
          <a:bodyPr>
            <a:normAutofit/>
          </a:bodyPr>
          <a:lstStyle/>
          <a:p>
            <a:pPr algn="ctr"/>
            <a:r>
              <a:rPr lang="en-US" sz="5200" dirty="0"/>
              <a:t>What is a grant?</a:t>
            </a:r>
          </a:p>
        </p:txBody>
      </p:sp>
      <p:graphicFrame>
        <p:nvGraphicFramePr>
          <p:cNvPr id="10" name="Content Placeholder 4">
            <a:extLst>
              <a:ext uri="{FF2B5EF4-FFF2-40B4-BE49-F238E27FC236}">
                <a16:creationId xmlns:a16="http://schemas.microsoft.com/office/drawing/2014/main" id="{44E2D7BB-A8F5-31D8-F7F9-371C69023F10}"/>
              </a:ext>
            </a:extLst>
          </p:cNvPr>
          <p:cNvGraphicFramePr>
            <a:graphicFrameLocks noGrp="1"/>
          </p:cNvGraphicFramePr>
          <p:nvPr>
            <p:ph idx="1"/>
            <p:extLst>
              <p:ext uri="{D42A27DB-BD31-4B8C-83A1-F6EECF244321}">
                <p14:modId xmlns:p14="http://schemas.microsoft.com/office/powerpoint/2010/main" val="2879958082"/>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621398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0A664C-DC67-38E0-FD41-E26DA2DB4614}"/>
              </a:ext>
            </a:extLst>
          </p:cNvPr>
          <p:cNvSpPr>
            <a:spLocks noGrp="1"/>
          </p:cNvSpPr>
          <p:nvPr>
            <p:ph type="title"/>
          </p:nvPr>
        </p:nvSpPr>
        <p:spPr/>
        <p:txBody>
          <a:bodyPr>
            <a:normAutofit/>
          </a:bodyPr>
          <a:lstStyle/>
          <a:p>
            <a:pPr algn="ctr"/>
            <a:r>
              <a:rPr lang="en-US" dirty="0"/>
              <a:t>Involving Departmental Administration</a:t>
            </a:r>
          </a:p>
        </p:txBody>
      </p:sp>
      <p:sp>
        <p:nvSpPr>
          <p:cNvPr id="3" name="Content Placeholder 2">
            <a:extLst>
              <a:ext uri="{FF2B5EF4-FFF2-40B4-BE49-F238E27FC236}">
                <a16:creationId xmlns:a16="http://schemas.microsoft.com/office/drawing/2014/main" id="{9D3CE445-CAA8-50F4-D347-BF3D4163A595}"/>
              </a:ext>
            </a:extLst>
          </p:cNvPr>
          <p:cNvSpPr>
            <a:spLocks noGrp="1"/>
          </p:cNvSpPr>
          <p:nvPr>
            <p:ph idx="1"/>
          </p:nvPr>
        </p:nvSpPr>
        <p:spPr/>
        <p:txBody>
          <a:bodyPr>
            <a:normAutofit fontScale="92500" lnSpcReduction="10000"/>
          </a:bodyPr>
          <a:lstStyle/>
          <a:p>
            <a:r>
              <a:rPr lang="en-US" dirty="0"/>
              <a:t>Where does a Departmental Admin come in?</a:t>
            </a:r>
          </a:p>
          <a:p>
            <a:pPr lvl="1"/>
            <a:r>
              <a:rPr lang="en-US" dirty="0"/>
              <a:t>It depends. Some Admins are involved at the preproposal stage and others when an award is made</a:t>
            </a:r>
          </a:p>
          <a:p>
            <a:r>
              <a:rPr lang="en-US" dirty="0"/>
              <a:t>What are Admins responsible for?</a:t>
            </a:r>
          </a:p>
          <a:p>
            <a:pPr lvl="1"/>
            <a:r>
              <a:rPr lang="en-US" dirty="0"/>
              <a:t>Required trainings before award setup (for Admins and PIs who are new; preexisting roles who have already taken the training will not need to take the trainings again)</a:t>
            </a:r>
          </a:p>
          <a:p>
            <a:pPr lvl="1"/>
            <a:r>
              <a:rPr lang="en-US" dirty="0"/>
              <a:t>Purchasing</a:t>
            </a:r>
          </a:p>
          <a:p>
            <a:pPr lvl="1"/>
            <a:r>
              <a:rPr lang="en-US" dirty="0"/>
              <a:t>Travel</a:t>
            </a:r>
          </a:p>
          <a:p>
            <a:pPr lvl="1"/>
            <a:r>
              <a:rPr lang="en-US" dirty="0"/>
              <a:t>Hiring (Coordination with PI)</a:t>
            </a:r>
          </a:p>
          <a:p>
            <a:pPr lvl="1"/>
            <a:r>
              <a:rPr lang="en-US" dirty="0" err="1"/>
              <a:t>ePAFS</a:t>
            </a:r>
            <a:r>
              <a:rPr lang="en-US" dirty="0"/>
              <a:t> (Student, faculty and staff)</a:t>
            </a:r>
          </a:p>
          <a:p>
            <a:pPr lvl="1"/>
            <a:r>
              <a:rPr lang="en-US" dirty="0"/>
              <a:t>Additional duties as assigned (some projects require significantly more time but those projects usually have an assigned admin)</a:t>
            </a:r>
          </a:p>
          <a:p>
            <a:pPr lvl="1"/>
            <a:endParaRPr lang="en-US" dirty="0"/>
          </a:p>
          <a:p>
            <a:pPr lvl="1"/>
            <a:endParaRPr lang="en-US" dirty="0"/>
          </a:p>
        </p:txBody>
      </p:sp>
    </p:spTree>
    <p:extLst>
      <p:ext uri="{BB962C8B-B14F-4D97-AF65-F5344CB8AC3E}">
        <p14:creationId xmlns:p14="http://schemas.microsoft.com/office/powerpoint/2010/main" val="5795173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14">
            <a:extLst>
              <a:ext uri="{FF2B5EF4-FFF2-40B4-BE49-F238E27FC236}">
                <a16:creationId xmlns:a16="http://schemas.microsoft.com/office/drawing/2014/main" id="{1709F1D5-B0F1-4714-A239-E5B61C16191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Rounded Corners 16">
            <a:extLst>
              <a:ext uri="{FF2B5EF4-FFF2-40B4-BE49-F238E27FC236}">
                <a16:creationId xmlns:a16="http://schemas.microsoft.com/office/drawing/2014/main" id="{228FB460-D3FF-4440-A020-05982A09E5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40546" y="1011045"/>
            <a:ext cx="4369859" cy="4369859"/>
          </a:xfrm>
          <a:prstGeom prst="roundRect">
            <a:avLst>
              <a:gd name="adj" fmla="val 2757"/>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D2B1217-96CE-F2E5-FD66-D15866E4CBC5}"/>
              </a:ext>
            </a:extLst>
          </p:cNvPr>
          <p:cNvSpPr>
            <a:spLocks noGrp="1"/>
          </p:cNvSpPr>
          <p:nvPr>
            <p:ph type="title"/>
          </p:nvPr>
        </p:nvSpPr>
        <p:spPr>
          <a:xfrm>
            <a:off x="956826" y="1112969"/>
            <a:ext cx="3937298" cy="4166010"/>
          </a:xfrm>
        </p:spPr>
        <p:txBody>
          <a:bodyPr>
            <a:normAutofit/>
          </a:bodyPr>
          <a:lstStyle/>
          <a:p>
            <a:pPr algn="ctr"/>
            <a:r>
              <a:rPr lang="en-US" dirty="0">
                <a:solidFill>
                  <a:srgbClr val="FFFFFF"/>
                </a:solidFill>
              </a:rPr>
              <a:t>Step 1:Kickoff Meetings</a:t>
            </a:r>
          </a:p>
        </p:txBody>
      </p:sp>
      <p:sp>
        <p:nvSpPr>
          <p:cNvPr id="19" name="Freeform: Shape 18">
            <a:extLst>
              <a:ext uri="{FF2B5EF4-FFF2-40B4-BE49-F238E27FC236}">
                <a16:creationId xmlns:a16="http://schemas.microsoft.com/office/drawing/2014/main" id="{14847E93-7DC1-4D4B-8829-B19AA7137C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530529" y="0"/>
            <a:ext cx="1155142" cy="591009"/>
          </a:xfrm>
          <a:custGeom>
            <a:avLst/>
            <a:gdLst>
              <a:gd name="connsiteX0" fmla="*/ 1355 w 1155142"/>
              <a:gd name="connsiteY0" fmla="*/ 0 h 591009"/>
              <a:gd name="connsiteX1" fmla="*/ 1153787 w 1155142"/>
              <a:gd name="connsiteY1" fmla="*/ 0 h 591009"/>
              <a:gd name="connsiteX2" fmla="*/ 1155142 w 1155142"/>
              <a:gd name="connsiteY2" fmla="*/ 13438 h 591009"/>
              <a:gd name="connsiteX3" fmla="*/ 577571 w 1155142"/>
              <a:gd name="connsiteY3" fmla="*/ 591009 h 591009"/>
              <a:gd name="connsiteX4" fmla="*/ 0 w 1155142"/>
              <a:gd name="connsiteY4" fmla="*/ 13438 h 5910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55142" h="591009">
                <a:moveTo>
                  <a:pt x="1355" y="0"/>
                </a:moveTo>
                <a:lnTo>
                  <a:pt x="1153787" y="0"/>
                </a:lnTo>
                <a:lnTo>
                  <a:pt x="1155142" y="13438"/>
                </a:lnTo>
                <a:cubicBezTo>
                  <a:pt x="1155142" y="332422"/>
                  <a:pt x="896555" y="591009"/>
                  <a:pt x="577571" y="591009"/>
                </a:cubicBezTo>
                <a:cubicBezTo>
                  <a:pt x="258587" y="591009"/>
                  <a:pt x="0" y="332422"/>
                  <a:pt x="0" y="13438"/>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1" name="Freeform: Shape 20">
            <a:extLst>
              <a:ext uri="{FF2B5EF4-FFF2-40B4-BE49-F238E27FC236}">
                <a16:creationId xmlns:a16="http://schemas.microsoft.com/office/drawing/2014/main" id="{5566D6E1-03A1-4D73-A4E0-35D74D568A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961511" y="-1"/>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endParaRPr lang="en-US"/>
          </a:p>
        </p:txBody>
      </p:sp>
      <p:sp>
        <p:nvSpPr>
          <p:cNvPr id="23" name="Freeform: Shape 22">
            <a:extLst>
              <a:ext uri="{FF2B5EF4-FFF2-40B4-BE49-F238E27FC236}">
                <a16:creationId xmlns:a16="http://schemas.microsoft.com/office/drawing/2014/main" id="{9F835A99-04AC-494A-A572-AFE8413CC9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2936831"/>
            <a:ext cx="159741" cy="552996"/>
          </a:xfrm>
          <a:custGeom>
            <a:avLst/>
            <a:gdLst>
              <a:gd name="connsiteX0" fmla="*/ 159741 w 159741"/>
              <a:gd name="connsiteY0" fmla="*/ 0 h 552996"/>
              <a:gd name="connsiteX1" fmla="*/ 159741 w 159741"/>
              <a:gd name="connsiteY1" fmla="*/ 552996 h 552996"/>
              <a:gd name="connsiteX2" fmla="*/ 141849 w 159741"/>
              <a:gd name="connsiteY2" fmla="*/ 543285 h 552996"/>
              <a:gd name="connsiteX3" fmla="*/ 0 w 159741"/>
              <a:gd name="connsiteY3" fmla="*/ 276498 h 552996"/>
              <a:gd name="connsiteX4" fmla="*/ 141849 w 159741"/>
              <a:gd name="connsiteY4" fmla="*/ 9711 h 5529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9741" h="552996">
                <a:moveTo>
                  <a:pt x="159741" y="0"/>
                </a:moveTo>
                <a:lnTo>
                  <a:pt x="159741" y="552996"/>
                </a:lnTo>
                <a:lnTo>
                  <a:pt x="141849" y="543285"/>
                </a:lnTo>
                <a:cubicBezTo>
                  <a:pt x="56268" y="485467"/>
                  <a:pt x="0" y="387554"/>
                  <a:pt x="0" y="276498"/>
                </a:cubicBezTo>
                <a:cubicBezTo>
                  <a:pt x="0" y="165443"/>
                  <a:pt x="56268" y="67529"/>
                  <a:pt x="141849" y="9711"/>
                </a:cubicBezTo>
                <a:close/>
              </a:path>
            </a:pathLst>
          </a:custGeom>
          <a:solidFill>
            <a:schemeClr val="accent4"/>
          </a:solidFill>
          <a:ln w="12700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id="{FCF68559-F7E7-962C-3224-3200761E0177}"/>
              </a:ext>
            </a:extLst>
          </p:cNvPr>
          <p:cNvSpPr>
            <a:spLocks noGrp="1"/>
          </p:cNvSpPr>
          <p:nvPr>
            <p:ph idx="1"/>
          </p:nvPr>
        </p:nvSpPr>
        <p:spPr>
          <a:xfrm>
            <a:off x="6096000" y="820880"/>
            <a:ext cx="5257799" cy="4889350"/>
          </a:xfrm>
        </p:spPr>
        <p:txBody>
          <a:bodyPr anchor="t">
            <a:normAutofit/>
          </a:bodyPr>
          <a:lstStyle/>
          <a:p>
            <a:r>
              <a:rPr lang="en-US" dirty="0"/>
              <a:t>Review Grant Details; terms and conditions to be aware of; begin hiring students; secure FOAP</a:t>
            </a:r>
          </a:p>
          <a:p>
            <a:pPr lvl="1"/>
            <a:r>
              <a:rPr lang="en-US" dirty="0"/>
              <a:t>Present a budget; highlight components that will be reviewed in Kickoff Meetings</a:t>
            </a:r>
          </a:p>
          <a:p>
            <a:pPr lvl="1"/>
            <a:r>
              <a:rPr lang="en-US" dirty="0"/>
              <a:t>Highlight IDC importance; importance of a grant being cost reimbursable; work to spend down awards to recoup the most back for university, college, dept, faculty</a:t>
            </a:r>
          </a:p>
          <a:p>
            <a:pPr lvl="1"/>
            <a:r>
              <a:rPr lang="en-US" dirty="0"/>
              <a:t>This is a great opportunity to ask questions!</a:t>
            </a:r>
          </a:p>
        </p:txBody>
      </p:sp>
      <p:sp>
        <p:nvSpPr>
          <p:cNvPr id="25" name="Freeform: Shape 24">
            <a:extLst>
              <a:ext uri="{FF2B5EF4-FFF2-40B4-BE49-F238E27FC236}">
                <a16:creationId xmlns:a16="http://schemas.microsoft.com/office/drawing/2014/main" id="{7B786209-1B0B-4CA9-9BDD-F7327066A8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835649"/>
            <a:ext cx="1548180" cy="1022351"/>
          </a:xfrm>
          <a:custGeom>
            <a:avLst/>
            <a:gdLst>
              <a:gd name="connsiteX0" fmla="*/ 61913 w 1548180"/>
              <a:gd name="connsiteY0" fmla="*/ 0 h 1022351"/>
              <a:gd name="connsiteX1" fmla="*/ 1548180 w 1548180"/>
              <a:gd name="connsiteY1" fmla="*/ 0 h 1022351"/>
              <a:gd name="connsiteX2" fmla="*/ 1548180 w 1548180"/>
              <a:gd name="connsiteY2" fmla="*/ 123825 h 1022351"/>
              <a:gd name="connsiteX3" fmla="*/ 123825 w 1548180"/>
              <a:gd name="connsiteY3" fmla="*/ 123825 h 1022351"/>
              <a:gd name="connsiteX4" fmla="*/ 123825 w 1548180"/>
              <a:gd name="connsiteY4" fmla="*/ 1022351 h 1022351"/>
              <a:gd name="connsiteX5" fmla="*/ 0 w 1548180"/>
              <a:gd name="connsiteY5" fmla="*/ 1022351 h 1022351"/>
              <a:gd name="connsiteX6" fmla="*/ 0 w 1548180"/>
              <a:gd name="connsiteY6" fmla="*/ 61913 h 1022351"/>
              <a:gd name="connsiteX7" fmla="*/ 61913 w 1548180"/>
              <a:gd name="connsiteY7" fmla="*/ 0 h 10223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48180" h="1022351">
                <a:moveTo>
                  <a:pt x="61913" y="0"/>
                </a:moveTo>
                <a:lnTo>
                  <a:pt x="1548180" y="0"/>
                </a:lnTo>
                <a:lnTo>
                  <a:pt x="1548180" y="123825"/>
                </a:lnTo>
                <a:lnTo>
                  <a:pt x="123825" y="123825"/>
                </a:lnTo>
                <a:lnTo>
                  <a:pt x="123825" y="1022351"/>
                </a:lnTo>
                <a:lnTo>
                  <a:pt x="0" y="1022351"/>
                </a:ln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endParaRPr lang="en-US"/>
          </a:p>
        </p:txBody>
      </p:sp>
      <p:sp>
        <p:nvSpPr>
          <p:cNvPr id="27" name="Freeform: Shape 26">
            <a:extLst>
              <a:ext uri="{FF2B5EF4-FFF2-40B4-BE49-F238E27FC236}">
                <a16:creationId xmlns:a16="http://schemas.microsoft.com/office/drawing/2014/main" id="{2D2964BB-484D-45AE-AD66-D407D06296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418308" y="5717905"/>
            <a:ext cx="1771609" cy="1140095"/>
          </a:xfrm>
          <a:custGeom>
            <a:avLst/>
            <a:gdLst>
              <a:gd name="connsiteX0" fmla="*/ 1561721 w 1771609"/>
              <a:gd name="connsiteY0" fmla="*/ 763041 h 1140095"/>
              <a:gd name="connsiteX1" fmla="*/ 1623024 w 1771609"/>
              <a:gd name="connsiteY1" fmla="*/ 792810 h 1140095"/>
              <a:gd name="connsiteX2" fmla="*/ 1711735 w 1771609"/>
              <a:gd name="connsiteY2" fmla="*/ 970132 h 1140095"/>
              <a:gd name="connsiteX3" fmla="*/ 1771609 w 1771609"/>
              <a:gd name="connsiteY3" fmla="*/ 1140095 h 1140095"/>
              <a:gd name="connsiteX4" fmla="*/ 1637225 w 1771609"/>
              <a:gd name="connsiteY4" fmla="*/ 1140095 h 1140095"/>
              <a:gd name="connsiteX5" fmla="*/ 1594820 w 1771609"/>
              <a:gd name="connsiteY5" fmla="*/ 1019711 h 1140095"/>
              <a:gd name="connsiteX6" fmla="*/ 1513200 w 1771609"/>
              <a:gd name="connsiteY6" fmla="*/ 856627 h 1140095"/>
              <a:gd name="connsiteX7" fmla="*/ 1538499 w 1771609"/>
              <a:gd name="connsiteY7" fmla="*/ 770415 h 1140095"/>
              <a:gd name="connsiteX8" fmla="*/ 1561721 w 1771609"/>
              <a:gd name="connsiteY8" fmla="*/ 763041 h 1140095"/>
              <a:gd name="connsiteX9" fmla="*/ 933455 w 1771609"/>
              <a:gd name="connsiteY9" fmla="*/ 161309 h 1140095"/>
              <a:gd name="connsiteX10" fmla="*/ 957797 w 1771609"/>
              <a:gd name="connsiteY10" fmla="*/ 167970 h 1140095"/>
              <a:gd name="connsiteX11" fmla="*/ 1286982 w 1771609"/>
              <a:gd name="connsiteY11" fmla="*/ 387616 h 1140095"/>
              <a:gd name="connsiteX12" fmla="*/ 1293725 w 1771609"/>
              <a:gd name="connsiteY12" fmla="*/ 477075 h 1140095"/>
              <a:gd name="connsiteX13" fmla="*/ 1245453 w 1771609"/>
              <a:gd name="connsiteY13" fmla="*/ 499154 h 1140095"/>
              <a:gd name="connsiteX14" fmla="*/ 1245167 w 1771609"/>
              <a:gd name="connsiteY14" fmla="*/ 499154 h 1140095"/>
              <a:gd name="connsiteX15" fmla="*/ 1203638 w 1771609"/>
              <a:gd name="connsiteY15" fmla="*/ 484104 h 1140095"/>
              <a:gd name="connsiteX16" fmla="*/ 900647 w 1771609"/>
              <a:gd name="connsiteY16" fmla="*/ 281508 h 1140095"/>
              <a:gd name="connsiteX17" fmla="*/ 872454 w 1771609"/>
              <a:gd name="connsiteY17" fmla="*/ 196164 h 1140095"/>
              <a:gd name="connsiteX18" fmla="*/ 933455 w 1771609"/>
              <a:gd name="connsiteY18" fmla="*/ 161309 h 1140095"/>
              <a:gd name="connsiteX19" fmla="*/ 256260 w 1771609"/>
              <a:gd name="connsiteY19" fmla="*/ 29 h 1140095"/>
              <a:gd name="connsiteX20" fmla="*/ 454020 w 1771609"/>
              <a:gd name="connsiteY20" fmla="*/ 13474 h 1140095"/>
              <a:gd name="connsiteX21" fmla="*/ 509236 w 1771609"/>
              <a:gd name="connsiteY21" fmla="*/ 84182 h 1140095"/>
              <a:gd name="connsiteX22" fmla="*/ 445829 w 1771609"/>
              <a:gd name="connsiteY22" fmla="*/ 139871 h 1140095"/>
              <a:gd name="connsiteX23" fmla="*/ 437447 w 1771609"/>
              <a:gd name="connsiteY23" fmla="*/ 139395 h 1140095"/>
              <a:gd name="connsiteX24" fmla="*/ 73211 w 1771609"/>
              <a:gd name="connsiteY24" fmla="*/ 137204 h 1140095"/>
              <a:gd name="connsiteX25" fmla="*/ 749 w 1771609"/>
              <a:gd name="connsiteY25" fmla="*/ 84082 h 1140095"/>
              <a:gd name="connsiteX26" fmla="*/ 53871 w 1771609"/>
              <a:gd name="connsiteY26" fmla="*/ 11621 h 1140095"/>
              <a:gd name="connsiteX27" fmla="*/ 58352 w 1771609"/>
              <a:gd name="connsiteY27" fmla="*/ 11093 h 1140095"/>
              <a:gd name="connsiteX28" fmla="*/ 256260 w 1771609"/>
              <a:gd name="connsiteY28" fmla="*/ 29 h 11400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771609" h="1140095">
                <a:moveTo>
                  <a:pt x="1561721" y="763041"/>
                </a:moveTo>
                <a:cubicBezTo>
                  <a:pt x="1585506" y="760324"/>
                  <a:pt x="1609722" y="771249"/>
                  <a:pt x="1623024" y="792810"/>
                </a:cubicBezTo>
                <a:cubicBezTo>
                  <a:pt x="1656300" y="850065"/>
                  <a:pt x="1685920" y="909291"/>
                  <a:pt x="1711735" y="970132"/>
                </a:cubicBezTo>
                <a:lnTo>
                  <a:pt x="1771609" y="1140095"/>
                </a:lnTo>
                <a:lnTo>
                  <a:pt x="1637225" y="1140095"/>
                </a:lnTo>
                <a:lnTo>
                  <a:pt x="1594820" y="1019711"/>
                </a:lnTo>
                <a:cubicBezTo>
                  <a:pt x="1571072" y="963753"/>
                  <a:pt x="1543818" y="909282"/>
                  <a:pt x="1513200" y="856627"/>
                </a:cubicBezTo>
                <a:cubicBezTo>
                  <a:pt x="1496379" y="825834"/>
                  <a:pt x="1507704" y="787236"/>
                  <a:pt x="1538499" y="770415"/>
                </a:cubicBezTo>
                <a:cubicBezTo>
                  <a:pt x="1545912" y="766367"/>
                  <a:pt x="1553792" y="763946"/>
                  <a:pt x="1561721" y="763041"/>
                </a:cubicBezTo>
                <a:close/>
                <a:moveTo>
                  <a:pt x="933455" y="161309"/>
                </a:moveTo>
                <a:cubicBezTo>
                  <a:pt x="941693" y="161855"/>
                  <a:pt x="949959" y="164025"/>
                  <a:pt x="957797" y="167970"/>
                </a:cubicBezTo>
                <a:cubicBezTo>
                  <a:pt x="1076184" y="227289"/>
                  <a:pt x="1186759" y="301068"/>
                  <a:pt x="1286982" y="387616"/>
                </a:cubicBezTo>
                <a:cubicBezTo>
                  <a:pt x="1313547" y="410457"/>
                  <a:pt x="1316566"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4290" y="172650"/>
                  <a:pt x="908742" y="159670"/>
                  <a:pt x="933455" y="161309"/>
                </a:cubicBezTo>
                <a:close/>
                <a:moveTo>
                  <a:pt x="256260" y="29"/>
                </a:moveTo>
                <a:cubicBezTo>
                  <a:pt x="322331" y="427"/>
                  <a:pt x="388378" y="4909"/>
                  <a:pt x="454020" y="13474"/>
                </a:cubicBezTo>
                <a:cubicBezTo>
                  <a:pt x="488793" y="17752"/>
                  <a:pt x="513514" y="49409"/>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24093" y="3319"/>
                  <a:pt x="190189" y="-369"/>
                  <a:pt x="256260" y="29"/>
                </a:cubicBezTo>
                <a:close/>
              </a:path>
            </a:pathLst>
          </a:custGeom>
          <a:solidFill>
            <a:schemeClr val="accent4"/>
          </a:solidFill>
          <a:ln w="9525" cap="flat">
            <a:noFill/>
            <a:prstDash val="solid"/>
            <a:miter/>
          </a:ln>
        </p:spPr>
        <p:txBody>
          <a:bodyPr rtlCol="0" anchor="ctr"/>
          <a:lstStyle/>
          <a:p>
            <a:endParaRPr lang="en-US"/>
          </a:p>
        </p:txBody>
      </p:sp>
      <p:sp>
        <p:nvSpPr>
          <p:cNvPr id="29" name="Freeform: Shape 28">
            <a:extLst>
              <a:ext uri="{FF2B5EF4-FFF2-40B4-BE49-F238E27FC236}">
                <a16:creationId xmlns:a16="http://schemas.microsoft.com/office/drawing/2014/main" id="{6691AC69-A76E-4DAB-B565-468B6B87AC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132972" y="6258755"/>
            <a:ext cx="1565940" cy="599245"/>
          </a:xfrm>
          <a:custGeom>
            <a:avLst/>
            <a:gdLst>
              <a:gd name="connsiteX0" fmla="*/ 782970 w 1565940"/>
              <a:gd name="connsiteY0" fmla="*/ 0 h 599245"/>
              <a:gd name="connsiteX1" fmla="*/ 1528042 w 1565940"/>
              <a:gd name="connsiteY1" fmla="*/ 480469 h 599245"/>
              <a:gd name="connsiteX2" fmla="*/ 1565940 w 1565940"/>
              <a:gd name="connsiteY2" fmla="*/ 599245 h 599245"/>
              <a:gd name="connsiteX3" fmla="*/ 0 w 1565940"/>
              <a:gd name="connsiteY3" fmla="*/ 599245 h 599245"/>
              <a:gd name="connsiteX4" fmla="*/ 37898 w 1565940"/>
              <a:gd name="connsiteY4" fmla="*/ 480469 h 599245"/>
              <a:gd name="connsiteX5" fmla="*/ 782970 w 1565940"/>
              <a:gd name="connsiteY5" fmla="*/ 0 h 5992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65940" h="599245">
                <a:moveTo>
                  <a:pt x="782970" y="0"/>
                </a:moveTo>
                <a:cubicBezTo>
                  <a:pt x="1117910" y="0"/>
                  <a:pt x="1405287" y="198118"/>
                  <a:pt x="1528042" y="480469"/>
                </a:cubicBezTo>
                <a:lnTo>
                  <a:pt x="1565940" y="599245"/>
                </a:lnTo>
                <a:lnTo>
                  <a:pt x="0" y="599245"/>
                </a:lnTo>
                <a:lnTo>
                  <a:pt x="37898" y="480469"/>
                </a:lnTo>
                <a:cubicBezTo>
                  <a:pt x="160653" y="198118"/>
                  <a:pt x="448030" y="0"/>
                  <a:pt x="78297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Tree>
    <p:extLst>
      <p:ext uri="{BB962C8B-B14F-4D97-AF65-F5344CB8AC3E}">
        <p14:creationId xmlns:p14="http://schemas.microsoft.com/office/powerpoint/2010/main" val="32177331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9" name="Rectangle 28">
            <a:extLst>
              <a:ext uri="{FF2B5EF4-FFF2-40B4-BE49-F238E27FC236}">
                <a16:creationId xmlns:a16="http://schemas.microsoft.com/office/drawing/2014/main" id="{6A84B152-3496-4C52-AF08-97AFFC09DD2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 name="Title 1">
            <a:extLst>
              <a:ext uri="{FF2B5EF4-FFF2-40B4-BE49-F238E27FC236}">
                <a16:creationId xmlns:a16="http://schemas.microsoft.com/office/drawing/2014/main" id="{6DDB494C-FB1F-1D20-79A9-4E7CD4A34610}"/>
              </a:ext>
            </a:extLst>
          </p:cNvPr>
          <p:cNvSpPr>
            <a:spLocks noGrp="1"/>
          </p:cNvSpPr>
          <p:nvPr>
            <p:ph type="title"/>
          </p:nvPr>
        </p:nvSpPr>
        <p:spPr>
          <a:xfrm>
            <a:off x="838201" y="365125"/>
            <a:ext cx="5393360" cy="1325563"/>
          </a:xfrm>
        </p:spPr>
        <p:txBody>
          <a:bodyPr vert="horz" lIns="91440" tIns="45720" rIns="91440" bIns="45720" rtlCol="0" anchor="ctr">
            <a:normAutofit/>
          </a:bodyPr>
          <a:lstStyle/>
          <a:p>
            <a:r>
              <a:rPr lang="en-US"/>
              <a:t>Helpful Resources</a:t>
            </a:r>
          </a:p>
        </p:txBody>
      </p:sp>
      <p:sp>
        <p:nvSpPr>
          <p:cNvPr id="31" name="Freeform: Shape 30">
            <a:extLst>
              <a:ext uri="{FF2B5EF4-FFF2-40B4-BE49-F238E27FC236}">
                <a16:creationId xmlns:a16="http://schemas.microsoft.com/office/drawing/2014/main" id="{6B2ADB95-0FA3-4BD7-A8AC-89D014A83E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198657" y="1"/>
            <a:ext cx="1155142" cy="625027"/>
          </a:xfrm>
          <a:custGeom>
            <a:avLst/>
            <a:gdLst>
              <a:gd name="connsiteX0" fmla="*/ 4784 w 1155142"/>
              <a:gd name="connsiteY0" fmla="*/ 0 h 625027"/>
              <a:gd name="connsiteX1" fmla="*/ 1150358 w 1155142"/>
              <a:gd name="connsiteY1" fmla="*/ 0 h 625027"/>
              <a:gd name="connsiteX2" fmla="*/ 1155142 w 1155142"/>
              <a:gd name="connsiteY2" fmla="*/ 47456 h 625027"/>
              <a:gd name="connsiteX3" fmla="*/ 577571 w 1155142"/>
              <a:gd name="connsiteY3" fmla="*/ 625027 h 625027"/>
              <a:gd name="connsiteX4" fmla="*/ 0 w 1155142"/>
              <a:gd name="connsiteY4" fmla="*/ 47456 h 62502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55142" h="625027">
                <a:moveTo>
                  <a:pt x="4784" y="0"/>
                </a:moveTo>
                <a:lnTo>
                  <a:pt x="1150358" y="0"/>
                </a:lnTo>
                <a:lnTo>
                  <a:pt x="1155142" y="47456"/>
                </a:lnTo>
                <a:cubicBezTo>
                  <a:pt x="1155142" y="366440"/>
                  <a:pt x="896555" y="625027"/>
                  <a:pt x="577571" y="625027"/>
                </a:cubicBezTo>
                <a:cubicBezTo>
                  <a:pt x="258587" y="625027"/>
                  <a:pt x="0" y="366440"/>
                  <a:pt x="0" y="47456"/>
                </a:cubicBezTo>
                <a:close/>
              </a:path>
            </a:pathLst>
          </a:custGeom>
          <a:solidFill>
            <a:schemeClr val="accent1">
              <a:alpha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3" name="Oval 32">
            <a:extLst>
              <a:ext uri="{FF2B5EF4-FFF2-40B4-BE49-F238E27FC236}">
                <a16:creationId xmlns:a16="http://schemas.microsoft.com/office/drawing/2014/main" id="{C924DBCE-E731-4B22-8181-A39C1D8627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08185" y="3423959"/>
            <a:ext cx="630884" cy="630884"/>
          </a:xfrm>
          <a:prstGeom prst="ellipse">
            <a:avLst/>
          </a:prstGeom>
          <a:noFill/>
          <a:ln w="1270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Freeform: Shape 34">
            <a:extLst>
              <a:ext uri="{FF2B5EF4-FFF2-40B4-BE49-F238E27FC236}">
                <a16:creationId xmlns:a16="http://schemas.microsoft.com/office/drawing/2014/main" id="{4CBF9756-6AC8-4C65-84DF-56FBFFA1D87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463438">
            <a:off x="7450227" y="5166682"/>
            <a:ext cx="1835725" cy="2024785"/>
          </a:xfrm>
          <a:custGeom>
            <a:avLst/>
            <a:gdLst>
              <a:gd name="connsiteX0" fmla="*/ 1801138 w 1835725"/>
              <a:gd name="connsiteY0" fmla="*/ 1622662 h 2024785"/>
              <a:gd name="connsiteX1" fmla="*/ 1835717 w 1835725"/>
              <a:gd name="connsiteY1" fmla="*/ 1680254 h 2024785"/>
              <a:gd name="connsiteX2" fmla="*/ 1812568 w 1835725"/>
              <a:gd name="connsiteY2" fmla="*/ 1877193 h 2024785"/>
              <a:gd name="connsiteX3" fmla="*/ 1776210 w 1835725"/>
              <a:gd name="connsiteY3" fmla="*/ 2024785 h 2024785"/>
              <a:gd name="connsiteX4" fmla="*/ 1655772 w 1835725"/>
              <a:gd name="connsiteY4" fmla="*/ 1983449 h 2024785"/>
              <a:gd name="connsiteX5" fmla="*/ 1687591 w 1835725"/>
              <a:gd name="connsiteY5" fmla="*/ 1854495 h 2024785"/>
              <a:gd name="connsiteX6" fmla="*/ 1708939 w 1835725"/>
              <a:gd name="connsiteY6" fmla="*/ 1673301 h 2024785"/>
              <a:gd name="connsiteX7" fmla="*/ 1778129 w 1835725"/>
              <a:gd name="connsiteY7" fmla="*/ 1615979 h 2024785"/>
              <a:gd name="connsiteX8" fmla="*/ 1801138 w 1835725"/>
              <a:gd name="connsiteY8" fmla="*/ 1622662 h 2024785"/>
              <a:gd name="connsiteX9" fmla="*/ 1585229 w 1835725"/>
              <a:gd name="connsiteY9" fmla="*/ 764759 h 2024785"/>
              <a:gd name="connsiteX10" fmla="*/ 1623024 w 1835725"/>
              <a:gd name="connsiteY10" fmla="*/ 792810 h 2024785"/>
              <a:gd name="connsiteX11" fmla="*/ 1777614 w 1835725"/>
              <a:gd name="connsiteY11" fmla="*/ 1157141 h 2024785"/>
              <a:gd name="connsiteX12" fmla="*/ 1733799 w 1835725"/>
              <a:gd name="connsiteY12" fmla="*/ 1235532 h 2024785"/>
              <a:gd name="connsiteX13" fmla="*/ 1716464 w 1835725"/>
              <a:gd name="connsiteY13" fmla="*/ 1237722 h 2024785"/>
              <a:gd name="connsiteX14" fmla="*/ 1716464 w 1835725"/>
              <a:gd name="connsiteY14" fmla="*/ 1237913 h 2024785"/>
              <a:gd name="connsiteX15" fmla="*/ 1655409 w 1835725"/>
              <a:gd name="connsiteY15" fmla="*/ 1191717 h 2024785"/>
              <a:gd name="connsiteX16" fmla="*/ 1513200 w 1835725"/>
              <a:gd name="connsiteY16" fmla="*/ 856627 h 2024785"/>
              <a:gd name="connsiteX17" fmla="*/ 1538499 w 1835725"/>
              <a:gd name="connsiteY17" fmla="*/ 770415 h 2024785"/>
              <a:gd name="connsiteX18" fmla="*/ 1585229 w 1835725"/>
              <a:gd name="connsiteY18" fmla="*/ 764759 h 2024785"/>
              <a:gd name="connsiteX19" fmla="*/ 477919 w 1835725"/>
              <a:gd name="connsiteY19" fmla="*/ 21437 h 2024785"/>
              <a:gd name="connsiteX20" fmla="*/ 509236 w 1835725"/>
              <a:gd name="connsiteY20" fmla="*/ 84182 h 2024785"/>
              <a:gd name="connsiteX21" fmla="*/ 445829 w 1835725"/>
              <a:gd name="connsiteY21" fmla="*/ 139871 h 2024785"/>
              <a:gd name="connsiteX22" fmla="*/ 437447 w 1835725"/>
              <a:gd name="connsiteY22" fmla="*/ 139395 h 2024785"/>
              <a:gd name="connsiteX23" fmla="*/ 73211 w 1835725"/>
              <a:gd name="connsiteY23" fmla="*/ 137204 h 2024785"/>
              <a:gd name="connsiteX24" fmla="*/ 749 w 1835725"/>
              <a:gd name="connsiteY24" fmla="*/ 84082 h 2024785"/>
              <a:gd name="connsiteX25" fmla="*/ 53871 w 1835725"/>
              <a:gd name="connsiteY25" fmla="*/ 11621 h 2024785"/>
              <a:gd name="connsiteX26" fmla="*/ 58352 w 1835725"/>
              <a:gd name="connsiteY26" fmla="*/ 11093 h 2024785"/>
              <a:gd name="connsiteX27" fmla="*/ 454020 w 1835725"/>
              <a:gd name="connsiteY27" fmla="*/ 13474 h 2024785"/>
              <a:gd name="connsiteX28" fmla="*/ 477919 w 1835725"/>
              <a:gd name="connsiteY28" fmla="*/ 21437 h 2024785"/>
              <a:gd name="connsiteX29" fmla="*/ 957797 w 1835725"/>
              <a:gd name="connsiteY29" fmla="*/ 167970 h 2024785"/>
              <a:gd name="connsiteX30" fmla="*/ 1286982 w 1835725"/>
              <a:gd name="connsiteY30" fmla="*/ 387616 h 2024785"/>
              <a:gd name="connsiteX31" fmla="*/ 1293725 w 1835725"/>
              <a:gd name="connsiteY31" fmla="*/ 477075 h 2024785"/>
              <a:gd name="connsiteX32" fmla="*/ 1245453 w 1835725"/>
              <a:gd name="connsiteY32" fmla="*/ 499154 h 2024785"/>
              <a:gd name="connsiteX33" fmla="*/ 1245167 w 1835725"/>
              <a:gd name="connsiteY33" fmla="*/ 499154 h 2024785"/>
              <a:gd name="connsiteX34" fmla="*/ 1203638 w 1835725"/>
              <a:gd name="connsiteY34" fmla="*/ 484104 h 2024785"/>
              <a:gd name="connsiteX35" fmla="*/ 900647 w 1835725"/>
              <a:gd name="connsiteY35" fmla="*/ 281508 h 2024785"/>
              <a:gd name="connsiteX36" fmla="*/ 872454 w 1835725"/>
              <a:gd name="connsiteY36" fmla="*/ 196164 h 2024785"/>
              <a:gd name="connsiteX37" fmla="*/ 957797 w 1835725"/>
              <a:gd name="connsiteY37" fmla="*/ 167970 h 20247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835725" h="2024785">
                <a:moveTo>
                  <a:pt x="1801138" y="1622662"/>
                </a:moveTo>
                <a:cubicBezTo>
                  <a:pt x="1822105" y="1633400"/>
                  <a:pt x="1836117" y="1655372"/>
                  <a:pt x="1835717" y="1680254"/>
                </a:cubicBezTo>
                <a:cubicBezTo>
                  <a:pt x="1832093" y="1746382"/>
                  <a:pt x="1824354" y="1812154"/>
                  <a:pt x="1812568" y="1877193"/>
                </a:cubicBezTo>
                <a:lnTo>
                  <a:pt x="1776210" y="2024785"/>
                </a:lnTo>
                <a:lnTo>
                  <a:pt x="1655772" y="1983449"/>
                </a:lnTo>
                <a:lnTo>
                  <a:pt x="1687591" y="1854495"/>
                </a:lnTo>
                <a:cubicBezTo>
                  <a:pt x="1698455" y="1794657"/>
                  <a:pt x="1705590" y="1734142"/>
                  <a:pt x="1708939" y="1673301"/>
                </a:cubicBezTo>
                <a:cubicBezTo>
                  <a:pt x="1712216" y="1638363"/>
                  <a:pt x="1743190" y="1612703"/>
                  <a:pt x="1778129" y="1615979"/>
                </a:cubicBezTo>
                <a:cubicBezTo>
                  <a:pt x="1786387" y="1616753"/>
                  <a:pt x="1794149" y="1619084"/>
                  <a:pt x="1801138" y="1622662"/>
                </a:cubicBezTo>
                <a:close/>
                <a:moveTo>
                  <a:pt x="1585229" y="764759"/>
                </a:moveTo>
                <a:cubicBezTo>
                  <a:pt x="1600438" y="768789"/>
                  <a:pt x="1614156" y="778436"/>
                  <a:pt x="1623024" y="792810"/>
                </a:cubicBezTo>
                <a:cubicBezTo>
                  <a:pt x="1689575" y="907319"/>
                  <a:pt x="1741505" y="1029715"/>
                  <a:pt x="1777614" y="1157141"/>
                </a:cubicBezTo>
                <a:cubicBezTo>
                  <a:pt x="1787149" y="1190888"/>
                  <a:pt x="1767537" y="1225969"/>
                  <a:pt x="1733799" y="1235532"/>
                </a:cubicBezTo>
                <a:cubicBezTo>
                  <a:pt x="1728151" y="1237046"/>
                  <a:pt x="1722312" y="1237780"/>
                  <a:pt x="1716464" y="1237722"/>
                </a:cubicBezTo>
                <a:lnTo>
                  <a:pt x="1716464" y="1237913"/>
                </a:lnTo>
                <a:cubicBezTo>
                  <a:pt x="1688070" y="1237913"/>
                  <a:pt x="1663124" y="1219044"/>
                  <a:pt x="1655409" y="1191717"/>
                </a:cubicBezTo>
                <a:cubicBezTo>
                  <a:pt x="1622214" y="1074512"/>
                  <a:pt x="1574437" y="961936"/>
                  <a:pt x="1513200" y="856627"/>
                </a:cubicBezTo>
                <a:cubicBezTo>
                  <a:pt x="1496379" y="825834"/>
                  <a:pt x="1507704" y="787236"/>
                  <a:pt x="1538499" y="770415"/>
                </a:cubicBezTo>
                <a:cubicBezTo>
                  <a:pt x="1553325" y="762319"/>
                  <a:pt x="1570022" y="760730"/>
                  <a:pt x="1585229" y="764759"/>
                </a:cubicBezTo>
                <a:close/>
                <a:moveTo>
                  <a:pt x="477919" y="21437"/>
                </a:moveTo>
                <a:cubicBezTo>
                  <a:pt x="499341" y="33775"/>
                  <a:pt x="512445" y="58102"/>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89834" y="-4456"/>
                  <a:pt x="322735" y="-3656"/>
                  <a:pt x="454020" y="13474"/>
                </a:cubicBezTo>
                <a:cubicBezTo>
                  <a:pt x="462713" y="14543"/>
                  <a:pt x="470778" y="17324"/>
                  <a:pt x="477919" y="21437"/>
                </a:cubicBezTo>
                <a:close/>
                <a:moveTo>
                  <a:pt x="957797" y="167970"/>
                </a:moveTo>
                <a:cubicBezTo>
                  <a:pt x="1076184" y="227289"/>
                  <a:pt x="1186759" y="301068"/>
                  <a:pt x="1286982" y="387616"/>
                </a:cubicBezTo>
                <a:cubicBezTo>
                  <a:pt x="1313547" y="410457"/>
                  <a:pt x="1316566"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8235" y="164811"/>
                  <a:pt x="926445" y="152188"/>
                  <a:pt x="957797" y="167970"/>
                </a:cubicBezTo>
                <a:close/>
              </a:path>
            </a:pathLst>
          </a:custGeom>
          <a:solidFill>
            <a:schemeClr val="accent4"/>
          </a:solidFill>
          <a:ln w="9525" cap="flat">
            <a:noFill/>
            <a:prstDash val="solid"/>
            <a:miter/>
          </a:ln>
        </p:spPr>
        <p:txBody>
          <a:bodyPr rtlCol="0" anchor="ctr"/>
          <a:lstStyle/>
          <a:p>
            <a:endParaRPr lang="en-US"/>
          </a:p>
        </p:txBody>
      </p:sp>
      <p:pic>
        <p:nvPicPr>
          <p:cNvPr id="25" name="Picture 24">
            <a:extLst>
              <a:ext uri="{FF2B5EF4-FFF2-40B4-BE49-F238E27FC236}">
                <a16:creationId xmlns:a16="http://schemas.microsoft.com/office/drawing/2014/main" id="{125E6D61-42C9-4E68-B499-98B0E1301469}"/>
              </a:ext>
            </a:extLst>
          </p:cNvPr>
          <p:cNvPicPr>
            <a:picLocks noChangeAspect="1"/>
          </p:cNvPicPr>
          <p:nvPr/>
        </p:nvPicPr>
        <p:blipFill rotWithShape="1">
          <a:blip r:embed="rId2"/>
          <a:srcRect l="23603" r="9647"/>
          <a:stretch/>
        </p:blipFill>
        <p:spPr>
          <a:xfrm>
            <a:off x="7751975" y="1075239"/>
            <a:ext cx="4128603" cy="4128603"/>
          </a:xfrm>
          <a:custGeom>
            <a:avLst/>
            <a:gdLst/>
            <a:ahLst/>
            <a:cxnLst/>
            <a:rect l="l" t="t" r="r" b="b"/>
            <a:pathLst>
              <a:path w="2663168" h="2663168">
                <a:moveTo>
                  <a:pt x="1331584" y="0"/>
                </a:moveTo>
                <a:cubicBezTo>
                  <a:pt x="2066998" y="0"/>
                  <a:pt x="2663168" y="596170"/>
                  <a:pt x="2663168" y="1331584"/>
                </a:cubicBezTo>
                <a:cubicBezTo>
                  <a:pt x="2663168" y="2066998"/>
                  <a:pt x="2066998" y="2663168"/>
                  <a:pt x="1331584" y="2663168"/>
                </a:cubicBezTo>
                <a:cubicBezTo>
                  <a:pt x="596170" y="2663168"/>
                  <a:pt x="0" y="2066998"/>
                  <a:pt x="0" y="1331584"/>
                </a:cubicBezTo>
                <a:cubicBezTo>
                  <a:pt x="0" y="596170"/>
                  <a:pt x="596170" y="0"/>
                  <a:pt x="1331584" y="0"/>
                </a:cubicBezTo>
                <a:close/>
              </a:path>
            </a:pathLst>
          </a:custGeom>
        </p:spPr>
      </p:pic>
      <p:sp>
        <p:nvSpPr>
          <p:cNvPr id="37" name="Freeform: Shape 36">
            <a:extLst>
              <a:ext uri="{FF2B5EF4-FFF2-40B4-BE49-F238E27FC236}">
                <a16:creationId xmlns:a16="http://schemas.microsoft.com/office/drawing/2014/main" id="{2D385988-EAAF-4C27-AF8A-2BFBECAF3D4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749602" y="1"/>
            <a:ext cx="2066948" cy="1621879"/>
          </a:xfrm>
          <a:custGeom>
            <a:avLst/>
            <a:gdLst>
              <a:gd name="connsiteX0" fmla="*/ 0 w 2066948"/>
              <a:gd name="connsiteY0" fmla="*/ 0 h 1621879"/>
              <a:gd name="connsiteX1" fmla="*/ 123825 w 2066948"/>
              <a:gd name="connsiteY1" fmla="*/ 0 h 1621879"/>
              <a:gd name="connsiteX2" fmla="*/ 123825 w 2066948"/>
              <a:gd name="connsiteY2" fmla="*/ 1452620 h 1621879"/>
              <a:gd name="connsiteX3" fmla="*/ 1881378 w 2066948"/>
              <a:gd name="connsiteY3" fmla="*/ 436017 h 1621879"/>
              <a:gd name="connsiteX4" fmla="*/ 1127572 w 2066948"/>
              <a:gd name="connsiteY4" fmla="*/ 0 h 1621879"/>
              <a:gd name="connsiteX5" fmla="*/ 1374887 w 2066948"/>
              <a:gd name="connsiteY5" fmla="*/ 0 h 1621879"/>
              <a:gd name="connsiteX6" fmla="*/ 2035969 w 2066948"/>
              <a:gd name="connsiteY6" fmla="*/ 382391 h 1621879"/>
              <a:gd name="connsiteX7" fmla="*/ 2058648 w 2066948"/>
              <a:gd name="connsiteY7" fmla="*/ 466963 h 1621879"/>
              <a:gd name="connsiteX8" fmla="*/ 2035969 w 2066948"/>
              <a:gd name="connsiteY8" fmla="*/ 489642 h 1621879"/>
              <a:gd name="connsiteX9" fmla="*/ 92869 w 2066948"/>
              <a:gd name="connsiteY9" fmla="*/ 1613592 h 1621879"/>
              <a:gd name="connsiteX10" fmla="*/ 61913 w 2066948"/>
              <a:gd name="connsiteY10" fmla="*/ 1621879 h 1621879"/>
              <a:gd name="connsiteX11" fmla="*/ 0 w 2066948"/>
              <a:gd name="connsiteY11" fmla="*/ 1559967 h 16218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066948" h="1621879">
                <a:moveTo>
                  <a:pt x="0" y="0"/>
                </a:moveTo>
                <a:lnTo>
                  <a:pt x="123825" y="0"/>
                </a:lnTo>
                <a:lnTo>
                  <a:pt x="123825" y="1452620"/>
                </a:lnTo>
                <a:lnTo>
                  <a:pt x="1881378" y="436017"/>
                </a:lnTo>
                <a:lnTo>
                  <a:pt x="1127572" y="0"/>
                </a:lnTo>
                <a:lnTo>
                  <a:pt x="1374887" y="0"/>
                </a:lnTo>
                <a:lnTo>
                  <a:pt x="2035969" y="382391"/>
                </a:lnTo>
                <a:cubicBezTo>
                  <a:pt x="2065582" y="399479"/>
                  <a:pt x="2075745" y="437340"/>
                  <a:pt x="2058648" y="466963"/>
                </a:cubicBezTo>
                <a:cubicBezTo>
                  <a:pt x="2053219" y="476384"/>
                  <a:pt x="2045389" y="484204"/>
                  <a:pt x="2035969" y="489642"/>
                </a:cubicBezTo>
                <a:lnTo>
                  <a:pt x="92869" y="1613592"/>
                </a:lnTo>
                <a:cubicBezTo>
                  <a:pt x="83458" y="1619031"/>
                  <a:pt x="72780" y="1621889"/>
                  <a:pt x="61913" y="1621879"/>
                </a:cubicBezTo>
                <a:cubicBezTo>
                  <a:pt x="27719" y="1621879"/>
                  <a:pt x="0" y="1594161"/>
                  <a:pt x="0" y="1559967"/>
                </a:cubicBezTo>
                <a:close/>
              </a:path>
            </a:pathLst>
          </a:custGeom>
          <a:solidFill>
            <a:schemeClr val="accent6"/>
          </a:solidFill>
          <a:ln w="9525" cap="flat">
            <a:noFill/>
            <a:prstDash val="solid"/>
            <a:miter/>
          </a:ln>
        </p:spPr>
        <p:txBody>
          <a:bodyPr rtlCol="0" anchor="ctr"/>
          <a:lstStyle/>
          <a:p>
            <a:endParaRPr lang="en-US"/>
          </a:p>
        </p:txBody>
      </p:sp>
      <p:cxnSp>
        <p:nvCxnSpPr>
          <p:cNvPr id="39" name="Straight Connector 38">
            <a:extLst>
              <a:ext uri="{FF2B5EF4-FFF2-40B4-BE49-F238E27FC236}">
                <a16:creationId xmlns:a16="http://schemas.microsoft.com/office/drawing/2014/main" id="{43621FD4-D14D-45D5-9A57-9A2DE5EA59C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2138745" y="1027906"/>
            <a:ext cx="0" cy="1597708"/>
          </a:xfrm>
          <a:prstGeom prst="line">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cxnSp>
      <p:sp>
        <p:nvSpPr>
          <p:cNvPr id="41" name="Freeform: Shape 40">
            <a:extLst>
              <a:ext uri="{FF2B5EF4-FFF2-40B4-BE49-F238E27FC236}">
                <a16:creationId xmlns:a16="http://schemas.microsoft.com/office/drawing/2014/main" id="{B621D332-7329-4994-8836-C429A51B7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09527" y="6033795"/>
            <a:ext cx="1991064" cy="824205"/>
          </a:xfrm>
          <a:custGeom>
            <a:avLst/>
            <a:gdLst>
              <a:gd name="connsiteX0" fmla="*/ 995532 w 1991064"/>
              <a:gd name="connsiteY0" fmla="*/ 0 h 824205"/>
              <a:gd name="connsiteX1" fmla="*/ 1984823 w 1991064"/>
              <a:gd name="connsiteY1" fmla="*/ 784423 h 824205"/>
              <a:gd name="connsiteX2" fmla="*/ 1991064 w 1991064"/>
              <a:gd name="connsiteY2" fmla="*/ 824205 h 824205"/>
              <a:gd name="connsiteX3" fmla="*/ 0 w 1991064"/>
              <a:gd name="connsiteY3" fmla="*/ 824205 h 824205"/>
              <a:gd name="connsiteX4" fmla="*/ 6241 w 1991064"/>
              <a:gd name="connsiteY4" fmla="*/ 784423 h 824205"/>
              <a:gd name="connsiteX5" fmla="*/ 995532 w 1991064"/>
              <a:gd name="connsiteY5" fmla="*/ 0 h 8242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991064" h="824205">
                <a:moveTo>
                  <a:pt x="995532" y="0"/>
                </a:moveTo>
                <a:cubicBezTo>
                  <a:pt x="1483521" y="0"/>
                  <a:pt x="1890663" y="336754"/>
                  <a:pt x="1984823" y="784423"/>
                </a:cubicBezTo>
                <a:lnTo>
                  <a:pt x="1991064" y="824205"/>
                </a:lnTo>
                <a:lnTo>
                  <a:pt x="0" y="824205"/>
                </a:lnTo>
                <a:lnTo>
                  <a:pt x="6241" y="784423"/>
                </a:lnTo>
                <a:cubicBezTo>
                  <a:pt x="100402" y="336754"/>
                  <a:pt x="507544" y="0"/>
                  <a:pt x="995532"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43" name="Freeform: Shape 42">
            <a:extLst>
              <a:ext uri="{FF2B5EF4-FFF2-40B4-BE49-F238E27FC236}">
                <a16:creationId xmlns:a16="http://schemas.microsoft.com/office/drawing/2014/main" id="{2D20F754-35A9-4508-BE3C-C59996D143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851696" y="5519196"/>
            <a:ext cx="1340305" cy="1338805"/>
          </a:xfrm>
          <a:custGeom>
            <a:avLst/>
            <a:gdLst>
              <a:gd name="connsiteX0" fmla="*/ 61913 w 1340305"/>
              <a:gd name="connsiteY0" fmla="*/ 0 h 1338805"/>
              <a:gd name="connsiteX1" fmla="*/ 1340305 w 1340305"/>
              <a:gd name="connsiteY1" fmla="*/ 0 h 1338805"/>
              <a:gd name="connsiteX2" fmla="*/ 1340305 w 1340305"/>
              <a:gd name="connsiteY2" fmla="*/ 123825 h 1338805"/>
              <a:gd name="connsiteX3" fmla="*/ 123825 w 1340305"/>
              <a:gd name="connsiteY3" fmla="*/ 123825 h 1338805"/>
              <a:gd name="connsiteX4" fmla="*/ 123825 w 1340305"/>
              <a:gd name="connsiteY4" fmla="*/ 1338805 h 1338805"/>
              <a:gd name="connsiteX5" fmla="*/ 0 w 1340305"/>
              <a:gd name="connsiteY5" fmla="*/ 1338805 h 1338805"/>
              <a:gd name="connsiteX6" fmla="*/ 0 w 1340305"/>
              <a:gd name="connsiteY6" fmla="*/ 61913 h 1338805"/>
              <a:gd name="connsiteX7" fmla="*/ 61913 w 1340305"/>
              <a:gd name="connsiteY7" fmla="*/ 0 h 13388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340305" h="1338805">
                <a:moveTo>
                  <a:pt x="61913" y="0"/>
                </a:moveTo>
                <a:lnTo>
                  <a:pt x="1340305" y="0"/>
                </a:lnTo>
                <a:lnTo>
                  <a:pt x="1340305" y="123825"/>
                </a:lnTo>
                <a:lnTo>
                  <a:pt x="123825" y="123825"/>
                </a:lnTo>
                <a:lnTo>
                  <a:pt x="123825" y="1338805"/>
                </a:lnTo>
                <a:lnTo>
                  <a:pt x="0" y="1338805"/>
                </a:ln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endParaRPr lang="en-US"/>
          </a:p>
        </p:txBody>
      </p:sp>
      <p:graphicFrame>
        <p:nvGraphicFramePr>
          <p:cNvPr id="24" name="Content Placeholder 2">
            <a:extLst>
              <a:ext uri="{FF2B5EF4-FFF2-40B4-BE49-F238E27FC236}">
                <a16:creationId xmlns:a16="http://schemas.microsoft.com/office/drawing/2014/main" id="{5BAC0521-5C28-E137-2A3C-40FA05FB6ECE}"/>
              </a:ext>
            </a:extLst>
          </p:cNvPr>
          <p:cNvGraphicFramePr>
            <a:graphicFrameLocks noGrp="1"/>
          </p:cNvGraphicFramePr>
          <p:nvPr>
            <p:ph sz="half" idx="1"/>
            <p:extLst>
              <p:ext uri="{D42A27DB-BD31-4B8C-83A1-F6EECF244321}">
                <p14:modId xmlns:p14="http://schemas.microsoft.com/office/powerpoint/2010/main" val="12661567"/>
              </p:ext>
            </p:extLst>
          </p:nvPr>
        </p:nvGraphicFramePr>
        <p:xfrm>
          <a:off x="838200" y="1825625"/>
          <a:ext cx="5393361"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0079367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709F1D5-B0F1-4714-A239-E5B61C16191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Rounded Corners 9">
            <a:extLst>
              <a:ext uri="{FF2B5EF4-FFF2-40B4-BE49-F238E27FC236}">
                <a16:creationId xmlns:a16="http://schemas.microsoft.com/office/drawing/2014/main" id="{228FB460-D3FF-4440-A020-05982A09E5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40546" y="1011045"/>
            <a:ext cx="4369859" cy="4369859"/>
          </a:xfrm>
          <a:prstGeom prst="roundRect">
            <a:avLst>
              <a:gd name="adj" fmla="val 2757"/>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892F192-0300-AC40-AA6A-20C2806CAC70}"/>
              </a:ext>
            </a:extLst>
          </p:cNvPr>
          <p:cNvSpPr>
            <a:spLocks noGrp="1"/>
          </p:cNvSpPr>
          <p:nvPr>
            <p:ph type="title"/>
          </p:nvPr>
        </p:nvSpPr>
        <p:spPr>
          <a:xfrm>
            <a:off x="956826" y="1112969"/>
            <a:ext cx="3937298" cy="4166010"/>
          </a:xfrm>
        </p:spPr>
        <p:txBody>
          <a:bodyPr>
            <a:normAutofit/>
          </a:bodyPr>
          <a:lstStyle/>
          <a:p>
            <a:pPr algn="ctr"/>
            <a:r>
              <a:rPr lang="en-US" dirty="0">
                <a:solidFill>
                  <a:srgbClr val="FFFFFF"/>
                </a:solidFill>
              </a:rPr>
              <a:t>Step 2: Project Period Begins </a:t>
            </a:r>
          </a:p>
        </p:txBody>
      </p:sp>
      <p:sp>
        <p:nvSpPr>
          <p:cNvPr id="12" name="Freeform: Shape 11">
            <a:extLst>
              <a:ext uri="{FF2B5EF4-FFF2-40B4-BE49-F238E27FC236}">
                <a16:creationId xmlns:a16="http://schemas.microsoft.com/office/drawing/2014/main" id="{14847E93-7DC1-4D4B-8829-B19AA7137C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530529" y="0"/>
            <a:ext cx="1155142" cy="591009"/>
          </a:xfrm>
          <a:custGeom>
            <a:avLst/>
            <a:gdLst>
              <a:gd name="connsiteX0" fmla="*/ 1355 w 1155142"/>
              <a:gd name="connsiteY0" fmla="*/ 0 h 591009"/>
              <a:gd name="connsiteX1" fmla="*/ 1153787 w 1155142"/>
              <a:gd name="connsiteY1" fmla="*/ 0 h 591009"/>
              <a:gd name="connsiteX2" fmla="*/ 1155142 w 1155142"/>
              <a:gd name="connsiteY2" fmla="*/ 13438 h 591009"/>
              <a:gd name="connsiteX3" fmla="*/ 577571 w 1155142"/>
              <a:gd name="connsiteY3" fmla="*/ 591009 h 591009"/>
              <a:gd name="connsiteX4" fmla="*/ 0 w 1155142"/>
              <a:gd name="connsiteY4" fmla="*/ 13438 h 5910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55142" h="591009">
                <a:moveTo>
                  <a:pt x="1355" y="0"/>
                </a:moveTo>
                <a:lnTo>
                  <a:pt x="1153787" y="0"/>
                </a:lnTo>
                <a:lnTo>
                  <a:pt x="1155142" y="13438"/>
                </a:lnTo>
                <a:cubicBezTo>
                  <a:pt x="1155142" y="332422"/>
                  <a:pt x="896555" y="591009"/>
                  <a:pt x="577571" y="591009"/>
                </a:cubicBezTo>
                <a:cubicBezTo>
                  <a:pt x="258587" y="591009"/>
                  <a:pt x="0" y="332422"/>
                  <a:pt x="0" y="13438"/>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Freeform: Shape 13">
            <a:extLst>
              <a:ext uri="{FF2B5EF4-FFF2-40B4-BE49-F238E27FC236}">
                <a16:creationId xmlns:a16="http://schemas.microsoft.com/office/drawing/2014/main" id="{5566D6E1-03A1-4D73-A4E0-35D74D568A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961511" y="-1"/>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endParaRPr lang="en-US"/>
          </a:p>
        </p:txBody>
      </p:sp>
      <p:sp>
        <p:nvSpPr>
          <p:cNvPr id="16" name="Freeform: Shape 15">
            <a:extLst>
              <a:ext uri="{FF2B5EF4-FFF2-40B4-BE49-F238E27FC236}">
                <a16:creationId xmlns:a16="http://schemas.microsoft.com/office/drawing/2014/main" id="{9F835A99-04AC-494A-A572-AFE8413CC9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2936831"/>
            <a:ext cx="159741" cy="552996"/>
          </a:xfrm>
          <a:custGeom>
            <a:avLst/>
            <a:gdLst>
              <a:gd name="connsiteX0" fmla="*/ 159741 w 159741"/>
              <a:gd name="connsiteY0" fmla="*/ 0 h 552996"/>
              <a:gd name="connsiteX1" fmla="*/ 159741 w 159741"/>
              <a:gd name="connsiteY1" fmla="*/ 552996 h 552996"/>
              <a:gd name="connsiteX2" fmla="*/ 141849 w 159741"/>
              <a:gd name="connsiteY2" fmla="*/ 543285 h 552996"/>
              <a:gd name="connsiteX3" fmla="*/ 0 w 159741"/>
              <a:gd name="connsiteY3" fmla="*/ 276498 h 552996"/>
              <a:gd name="connsiteX4" fmla="*/ 141849 w 159741"/>
              <a:gd name="connsiteY4" fmla="*/ 9711 h 5529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9741" h="552996">
                <a:moveTo>
                  <a:pt x="159741" y="0"/>
                </a:moveTo>
                <a:lnTo>
                  <a:pt x="159741" y="552996"/>
                </a:lnTo>
                <a:lnTo>
                  <a:pt x="141849" y="543285"/>
                </a:lnTo>
                <a:cubicBezTo>
                  <a:pt x="56268" y="485467"/>
                  <a:pt x="0" y="387554"/>
                  <a:pt x="0" y="276498"/>
                </a:cubicBezTo>
                <a:cubicBezTo>
                  <a:pt x="0" y="165443"/>
                  <a:pt x="56268" y="67529"/>
                  <a:pt x="141849" y="9711"/>
                </a:cubicBezTo>
                <a:close/>
              </a:path>
            </a:pathLst>
          </a:custGeom>
          <a:solidFill>
            <a:schemeClr val="accent4"/>
          </a:solidFill>
          <a:ln w="12700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id="{A40A24E2-782A-BF4A-895B-1E0CBD3D01A9}"/>
              </a:ext>
            </a:extLst>
          </p:cNvPr>
          <p:cNvSpPr>
            <a:spLocks noGrp="1"/>
          </p:cNvSpPr>
          <p:nvPr>
            <p:ph idx="1"/>
          </p:nvPr>
        </p:nvSpPr>
        <p:spPr>
          <a:xfrm>
            <a:off x="6096000" y="820880"/>
            <a:ext cx="5257799" cy="4889350"/>
          </a:xfrm>
        </p:spPr>
        <p:txBody>
          <a:bodyPr anchor="t">
            <a:noAutofit/>
          </a:bodyPr>
          <a:lstStyle/>
          <a:p>
            <a:r>
              <a:rPr lang="en-US" sz="2000" dirty="0"/>
              <a:t>At this point, the PI should have contacted you to discuss any hiring, purchasing, and/or travel that will be needed to start the project</a:t>
            </a:r>
          </a:p>
          <a:p>
            <a:r>
              <a:rPr lang="en-US" sz="2000" dirty="0"/>
              <a:t>Clear communication with PIs is important</a:t>
            </a:r>
          </a:p>
          <a:p>
            <a:r>
              <a:rPr lang="en-US" sz="2000" dirty="0"/>
              <a:t>University policies and procedures apply to use of funds </a:t>
            </a:r>
          </a:p>
          <a:p>
            <a:r>
              <a:rPr lang="en-US" sz="2000" dirty="0"/>
              <a:t>University timelines apply to the use of the funds </a:t>
            </a:r>
          </a:p>
          <a:p>
            <a:r>
              <a:rPr lang="en-US" sz="2000" dirty="0"/>
              <a:t>If your department has an established process for purchasing, hiring and travel you can usually apply it here. </a:t>
            </a:r>
          </a:p>
          <a:p>
            <a:pPr lvl="1"/>
            <a:r>
              <a:rPr lang="en-US" sz="2000" dirty="0"/>
              <a:t>Grant funds come with a timeline so some accommodations may need to be made to ensure progress is being made on the project. </a:t>
            </a:r>
          </a:p>
        </p:txBody>
      </p:sp>
      <p:sp>
        <p:nvSpPr>
          <p:cNvPr id="18" name="Freeform: Shape 17">
            <a:extLst>
              <a:ext uri="{FF2B5EF4-FFF2-40B4-BE49-F238E27FC236}">
                <a16:creationId xmlns:a16="http://schemas.microsoft.com/office/drawing/2014/main" id="{7B786209-1B0B-4CA9-9BDD-F7327066A8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835649"/>
            <a:ext cx="1548180" cy="1022351"/>
          </a:xfrm>
          <a:custGeom>
            <a:avLst/>
            <a:gdLst>
              <a:gd name="connsiteX0" fmla="*/ 61913 w 1548180"/>
              <a:gd name="connsiteY0" fmla="*/ 0 h 1022351"/>
              <a:gd name="connsiteX1" fmla="*/ 1548180 w 1548180"/>
              <a:gd name="connsiteY1" fmla="*/ 0 h 1022351"/>
              <a:gd name="connsiteX2" fmla="*/ 1548180 w 1548180"/>
              <a:gd name="connsiteY2" fmla="*/ 123825 h 1022351"/>
              <a:gd name="connsiteX3" fmla="*/ 123825 w 1548180"/>
              <a:gd name="connsiteY3" fmla="*/ 123825 h 1022351"/>
              <a:gd name="connsiteX4" fmla="*/ 123825 w 1548180"/>
              <a:gd name="connsiteY4" fmla="*/ 1022351 h 1022351"/>
              <a:gd name="connsiteX5" fmla="*/ 0 w 1548180"/>
              <a:gd name="connsiteY5" fmla="*/ 1022351 h 1022351"/>
              <a:gd name="connsiteX6" fmla="*/ 0 w 1548180"/>
              <a:gd name="connsiteY6" fmla="*/ 61913 h 1022351"/>
              <a:gd name="connsiteX7" fmla="*/ 61913 w 1548180"/>
              <a:gd name="connsiteY7" fmla="*/ 0 h 10223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48180" h="1022351">
                <a:moveTo>
                  <a:pt x="61913" y="0"/>
                </a:moveTo>
                <a:lnTo>
                  <a:pt x="1548180" y="0"/>
                </a:lnTo>
                <a:lnTo>
                  <a:pt x="1548180" y="123825"/>
                </a:lnTo>
                <a:lnTo>
                  <a:pt x="123825" y="123825"/>
                </a:lnTo>
                <a:lnTo>
                  <a:pt x="123825" y="1022351"/>
                </a:lnTo>
                <a:lnTo>
                  <a:pt x="0" y="1022351"/>
                </a:ln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endParaRPr lang="en-US"/>
          </a:p>
        </p:txBody>
      </p:sp>
      <p:sp>
        <p:nvSpPr>
          <p:cNvPr id="20" name="Freeform: Shape 19">
            <a:extLst>
              <a:ext uri="{FF2B5EF4-FFF2-40B4-BE49-F238E27FC236}">
                <a16:creationId xmlns:a16="http://schemas.microsoft.com/office/drawing/2014/main" id="{2D2964BB-484D-45AE-AD66-D407D06296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418308" y="5717905"/>
            <a:ext cx="1771609" cy="1140095"/>
          </a:xfrm>
          <a:custGeom>
            <a:avLst/>
            <a:gdLst>
              <a:gd name="connsiteX0" fmla="*/ 1561721 w 1771609"/>
              <a:gd name="connsiteY0" fmla="*/ 763041 h 1140095"/>
              <a:gd name="connsiteX1" fmla="*/ 1623024 w 1771609"/>
              <a:gd name="connsiteY1" fmla="*/ 792810 h 1140095"/>
              <a:gd name="connsiteX2" fmla="*/ 1711735 w 1771609"/>
              <a:gd name="connsiteY2" fmla="*/ 970132 h 1140095"/>
              <a:gd name="connsiteX3" fmla="*/ 1771609 w 1771609"/>
              <a:gd name="connsiteY3" fmla="*/ 1140095 h 1140095"/>
              <a:gd name="connsiteX4" fmla="*/ 1637225 w 1771609"/>
              <a:gd name="connsiteY4" fmla="*/ 1140095 h 1140095"/>
              <a:gd name="connsiteX5" fmla="*/ 1594820 w 1771609"/>
              <a:gd name="connsiteY5" fmla="*/ 1019711 h 1140095"/>
              <a:gd name="connsiteX6" fmla="*/ 1513200 w 1771609"/>
              <a:gd name="connsiteY6" fmla="*/ 856627 h 1140095"/>
              <a:gd name="connsiteX7" fmla="*/ 1538499 w 1771609"/>
              <a:gd name="connsiteY7" fmla="*/ 770415 h 1140095"/>
              <a:gd name="connsiteX8" fmla="*/ 1561721 w 1771609"/>
              <a:gd name="connsiteY8" fmla="*/ 763041 h 1140095"/>
              <a:gd name="connsiteX9" fmla="*/ 933455 w 1771609"/>
              <a:gd name="connsiteY9" fmla="*/ 161309 h 1140095"/>
              <a:gd name="connsiteX10" fmla="*/ 957797 w 1771609"/>
              <a:gd name="connsiteY10" fmla="*/ 167970 h 1140095"/>
              <a:gd name="connsiteX11" fmla="*/ 1286982 w 1771609"/>
              <a:gd name="connsiteY11" fmla="*/ 387616 h 1140095"/>
              <a:gd name="connsiteX12" fmla="*/ 1293725 w 1771609"/>
              <a:gd name="connsiteY12" fmla="*/ 477075 h 1140095"/>
              <a:gd name="connsiteX13" fmla="*/ 1245453 w 1771609"/>
              <a:gd name="connsiteY13" fmla="*/ 499154 h 1140095"/>
              <a:gd name="connsiteX14" fmla="*/ 1245167 w 1771609"/>
              <a:gd name="connsiteY14" fmla="*/ 499154 h 1140095"/>
              <a:gd name="connsiteX15" fmla="*/ 1203638 w 1771609"/>
              <a:gd name="connsiteY15" fmla="*/ 484104 h 1140095"/>
              <a:gd name="connsiteX16" fmla="*/ 900647 w 1771609"/>
              <a:gd name="connsiteY16" fmla="*/ 281508 h 1140095"/>
              <a:gd name="connsiteX17" fmla="*/ 872454 w 1771609"/>
              <a:gd name="connsiteY17" fmla="*/ 196164 h 1140095"/>
              <a:gd name="connsiteX18" fmla="*/ 933455 w 1771609"/>
              <a:gd name="connsiteY18" fmla="*/ 161309 h 1140095"/>
              <a:gd name="connsiteX19" fmla="*/ 256260 w 1771609"/>
              <a:gd name="connsiteY19" fmla="*/ 29 h 1140095"/>
              <a:gd name="connsiteX20" fmla="*/ 454020 w 1771609"/>
              <a:gd name="connsiteY20" fmla="*/ 13474 h 1140095"/>
              <a:gd name="connsiteX21" fmla="*/ 509236 w 1771609"/>
              <a:gd name="connsiteY21" fmla="*/ 84182 h 1140095"/>
              <a:gd name="connsiteX22" fmla="*/ 445829 w 1771609"/>
              <a:gd name="connsiteY22" fmla="*/ 139871 h 1140095"/>
              <a:gd name="connsiteX23" fmla="*/ 437447 w 1771609"/>
              <a:gd name="connsiteY23" fmla="*/ 139395 h 1140095"/>
              <a:gd name="connsiteX24" fmla="*/ 73211 w 1771609"/>
              <a:gd name="connsiteY24" fmla="*/ 137204 h 1140095"/>
              <a:gd name="connsiteX25" fmla="*/ 749 w 1771609"/>
              <a:gd name="connsiteY25" fmla="*/ 84082 h 1140095"/>
              <a:gd name="connsiteX26" fmla="*/ 53871 w 1771609"/>
              <a:gd name="connsiteY26" fmla="*/ 11621 h 1140095"/>
              <a:gd name="connsiteX27" fmla="*/ 58352 w 1771609"/>
              <a:gd name="connsiteY27" fmla="*/ 11093 h 1140095"/>
              <a:gd name="connsiteX28" fmla="*/ 256260 w 1771609"/>
              <a:gd name="connsiteY28" fmla="*/ 29 h 11400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771609" h="1140095">
                <a:moveTo>
                  <a:pt x="1561721" y="763041"/>
                </a:moveTo>
                <a:cubicBezTo>
                  <a:pt x="1585506" y="760324"/>
                  <a:pt x="1609722" y="771249"/>
                  <a:pt x="1623024" y="792810"/>
                </a:cubicBezTo>
                <a:cubicBezTo>
                  <a:pt x="1656300" y="850065"/>
                  <a:pt x="1685920" y="909291"/>
                  <a:pt x="1711735" y="970132"/>
                </a:cubicBezTo>
                <a:lnTo>
                  <a:pt x="1771609" y="1140095"/>
                </a:lnTo>
                <a:lnTo>
                  <a:pt x="1637225" y="1140095"/>
                </a:lnTo>
                <a:lnTo>
                  <a:pt x="1594820" y="1019711"/>
                </a:lnTo>
                <a:cubicBezTo>
                  <a:pt x="1571072" y="963753"/>
                  <a:pt x="1543818" y="909282"/>
                  <a:pt x="1513200" y="856627"/>
                </a:cubicBezTo>
                <a:cubicBezTo>
                  <a:pt x="1496379" y="825834"/>
                  <a:pt x="1507704" y="787236"/>
                  <a:pt x="1538499" y="770415"/>
                </a:cubicBezTo>
                <a:cubicBezTo>
                  <a:pt x="1545912" y="766367"/>
                  <a:pt x="1553792" y="763946"/>
                  <a:pt x="1561721" y="763041"/>
                </a:cubicBezTo>
                <a:close/>
                <a:moveTo>
                  <a:pt x="933455" y="161309"/>
                </a:moveTo>
                <a:cubicBezTo>
                  <a:pt x="941693" y="161855"/>
                  <a:pt x="949959" y="164025"/>
                  <a:pt x="957797" y="167970"/>
                </a:cubicBezTo>
                <a:cubicBezTo>
                  <a:pt x="1076184" y="227289"/>
                  <a:pt x="1186759" y="301068"/>
                  <a:pt x="1286982" y="387616"/>
                </a:cubicBezTo>
                <a:cubicBezTo>
                  <a:pt x="1313547" y="410457"/>
                  <a:pt x="1316566"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4290" y="172650"/>
                  <a:pt x="908742" y="159670"/>
                  <a:pt x="933455" y="161309"/>
                </a:cubicBezTo>
                <a:close/>
                <a:moveTo>
                  <a:pt x="256260" y="29"/>
                </a:moveTo>
                <a:cubicBezTo>
                  <a:pt x="322331" y="427"/>
                  <a:pt x="388378" y="4909"/>
                  <a:pt x="454020" y="13474"/>
                </a:cubicBezTo>
                <a:cubicBezTo>
                  <a:pt x="488793" y="17752"/>
                  <a:pt x="513514" y="49409"/>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24093" y="3319"/>
                  <a:pt x="190189" y="-369"/>
                  <a:pt x="256260" y="29"/>
                </a:cubicBezTo>
                <a:close/>
              </a:path>
            </a:pathLst>
          </a:custGeom>
          <a:solidFill>
            <a:schemeClr val="accent4"/>
          </a:solidFill>
          <a:ln w="9525" cap="flat">
            <a:noFill/>
            <a:prstDash val="solid"/>
            <a:miter/>
          </a:ln>
        </p:spPr>
        <p:txBody>
          <a:bodyPr rtlCol="0" anchor="ctr"/>
          <a:lstStyle/>
          <a:p>
            <a:endParaRPr lang="en-US"/>
          </a:p>
        </p:txBody>
      </p:sp>
      <p:sp>
        <p:nvSpPr>
          <p:cNvPr id="22" name="Freeform: Shape 21">
            <a:extLst>
              <a:ext uri="{FF2B5EF4-FFF2-40B4-BE49-F238E27FC236}">
                <a16:creationId xmlns:a16="http://schemas.microsoft.com/office/drawing/2014/main" id="{6691AC69-A76E-4DAB-B565-468B6B87AC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132972" y="6258755"/>
            <a:ext cx="1565940" cy="599245"/>
          </a:xfrm>
          <a:custGeom>
            <a:avLst/>
            <a:gdLst>
              <a:gd name="connsiteX0" fmla="*/ 782970 w 1565940"/>
              <a:gd name="connsiteY0" fmla="*/ 0 h 599245"/>
              <a:gd name="connsiteX1" fmla="*/ 1528042 w 1565940"/>
              <a:gd name="connsiteY1" fmla="*/ 480469 h 599245"/>
              <a:gd name="connsiteX2" fmla="*/ 1565940 w 1565940"/>
              <a:gd name="connsiteY2" fmla="*/ 599245 h 599245"/>
              <a:gd name="connsiteX3" fmla="*/ 0 w 1565940"/>
              <a:gd name="connsiteY3" fmla="*/ 599245 h 599245"/>
              <a:gd name="connsiteX4" fmla="*/ 37898 w 1565940"/>
              <a:gd name="connsiteY4" fmla="*/ 480469 h 599245"/>
              <a:gd name="connsiteX5" fmla="*/ 782970 w 1565940"/>
              <a:gd name="connsiteY5" fmla="*/ 0 h 5992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65940" h="599245">
                <a:moveTo>
                  <a:pt x="782970" y="0"/>
                </a:moveTo>
                <a:cubicBezTo>
                  <a:pt x="1117910" y="0"/>
                  <a:pt x="1405287" y="198118"/>
                  <a:pt x="1528042" y="480469"/>
                </a:cubicBezTo>
                <a:lnTo>
                  <a:pt x="1565940" y="599245"/>
                </a:lnTo>
                <a:lnTo>
                  <a:pt x="0" y="599245"/>
                </a:lnTo>
                <a:lnTo>
                  <a:pt x="37898" y="480469"/>
                </a:lnTo>
                <a:cubicBezTo>
                  <a:pt x="160653" y="198118"/>
                  <a:pt x="448030" y="0"/>
                  <a:pt x="78297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Tree>
    <p:extLst>
      <p:ext uri="{BB962C8B-B14F-4D97-AF65-F5344CB8AC3E}">
        <p14:creationId xmlns:p14="http://schemas.microsoft.com/office/powerpoint/2010/main" val="34426031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92F192-0300-AC40-AA6A-20C2806CAC70}"/>
              </a:ext>
            </a:extLst>
          </p:cNvPr>
          <p:cNvSpPr>
            <a:spLocks noGrp="1"/>
          </p:cNvSpPr>
          <p:nvPr>
            <p:ph type="title"/>
          </p:nvPr>
        </p:nvSpPr>
        <p:spPr/>
        <p:txBody>
          <a:bodyPr>
            <a:normAutofit/>
          </a:bodyPr>
          <a:lstStyle/>
          <a:p>
            <a:pPr algn="ctr"/>
            <a:r>
              <a:rPr lang="en-US" dirty="0">
                <a:solidFill>
                  <a:srgbClr val="FFFFFF"/>
                </a:solidFill>
              </a:rPr>
              <a:t>Step </a:t>
            </a:r>
            <a:r>
              <a:rPr lang="en-US" dirty="0"/>
              <a:t>Things to Consider</a:t>
            </a:r>
            <a:endParaRPr lang="en-US" dirty="0">
              <a:solidFill>
                <a:srgbClr val="FFFFFF"/>
              </a:solidFill>
            </a:endParaRPr>
          </a:p>
        </p:txBody>
      </p:sp>
      <p:sp>
        <p:nvSpPr>
          <p:cNvPr id="3" name="Content Placeholder 2">
            <a:extLst>
              <a:ext uri="{FF2B5EF4-FFF2-40B4-BE49-F238E27FC236}">
                <a16:creationId xmlns:a16="http://schemas.microsoft.com/office/drawing/2014/main" id="{A40A24E2-782A-BF4A-895B-1E0CBD3D01A9}"/>
              </a:ext>
            </a:extLst>
          </p:cNvPr>
          <p:cNvSpPr>
            <a:spLocks noGrp="1"/>
          </p:cNvSpPr>
          <p:nvPr>
            <p:ph idx="1"/>
          </p:nvPr>
        </p:nvSpPr>
        <p:spPr/>
        <p:txBody>
          <a:bodyPr anchor="t">
            <a:noAutofit/>
          </a:bodyPr>
          <a:lstStyle/>
          <a:p>
            <a:r>
              <a:rPr lang="en-US" sz="2000" dirty="0"/>
              <a:t>All charges to the grant should be associated to the approved budget and scope of work </a:t>
            </a:r>
          </a:p>
          <a:p>
            <a:r>
              <a:rPr lang="en-US" sz="2000" dirty="0"/>
              <a:t>If the budget needs to be changed, contact the Grant Accountant </a:t>
            </a:r>
          </a:p>
          <a:p>
            <a:r>
              <a:rPr lang="en-US" sz="2000" dirty="0"/>
              <a:t>Personnel working on the project should only be working on the grant in accordance with their effort</a:t>
            </a:r>
          </a:p>
          <a:p>
            <a:r>
              <a:rPr lang="en-US" sz="2000" dirty="0"/>
              <a:t>Students paid to work on grant should be working on grant and not serving in other capacities (TA, grader, or working on other projects) </a:t>
            </a:r>
          </a:p>
          <a:p>
            <a:r>
              <a:rPr lang="en-US" sz="2000" dirty="0"/>
              <a:t>EPAF process will be slightly different because HR does not process EPAFs using grant funds- not sure if you want to touch on this</a:t>
            </a:r>
          </a:p>
          <a:p>
            <a:endParaRPr lang="en-US" sz="2000" dirty="0"/>
          </a:p>
        </p:txBody>
      </p:sp>
    </p:spTree>
    <p:extLst>
      <p:ext uri="{BB962C8B-B14F-4D97-AF65-F5344CB8AC3E}">
        <p14:creationId xmlns:p14="http://schemas.microsoft.com/office/powerpoint/2010/main" val="39284241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709F1D5-B0F1-4714-A239-E5B61C16191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Rounded Corners 9">
            <a:extLst>
              <a:ext uri="{FF2B5EF4-FFF2-40B4-BE49-F238E27FC236}">
                <a16:creationId xmlns:a16="http://schemas.microsoft.com/office/drawing/2014/main" id="{228FB460-D3FF-4440-A020-05982A09E5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40546" y="1011045"/>
            <a:ext cx="4369859" cy="4369859"/>
          </a:xfrm>
          <a:prstGeom prst="roundRect">
            <a:avLst>
              <a:gd name="adj" fmla="val 2757"/>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892F192-0300-AC40-AA6A-20C2806CAC70}"/>
              </a:ext>
            </a:extLst>
          </p:cNvPr>
          <p:cNvSpPr>
            <a:spLocks noGrp="1"/>
          </p:cNvSpPr>
          <p:nvPr>
            <p:ph type="title"/>
          </p:nvPr>
        </p:nvSpPr>
        <p:spPr>
          <a:xfrm>
            <a:off x="956826" y="1112969"/>
            <a:ext cx="3937298" cy="4166010"/>
          </a:xfrm>
        </p:spPr>
        <p:txBody>
          <a:bodyPr>
            <a:normAutofit/>
          </a:bodyPr>
          <a:lstStyle/>
          <a:p>
            <a:pPr algn="ctr"/>
            <a:r>
              <a:rPr lang="en-US" dirty="0">
                <a:solidFill>
                  <a:srgbClr val="FFFFFF"/>
                </a:solidFill>
              </a:rPr>
              <a:t>Step 3: The Project Continues  </a:t>
            </a:r>
          </a:p>
        </p:txBody>
      </p:sp>
      <p:sp>
        <p:nvSpPr>
          <p:cNvPr id="12" name="Freeform: Shape 11">
            <a:extLst>
              <a:ext uri="{FF2B5EF4-FFF2-40B4-BE49-F238E27FC236}">
                <a16:creationId xmlns:a16="http://schemas.microsoft.com/office/drawing/2014/main" id="{14847E93-7DC1-4D4B-8829-B19AA7137C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530529" y="0"/>
            <a:ext cx="1155142" cy="591009"/>
          </a:xfrm>
          <a:custGeom>
            <a:avLst/>
            <a:gdLst>
              <a:gd name="connsiteX0" fmla="*/ 1355 w 1155142"/>
              <a:gd name="connsiteY0" fmla="*/ 0 h 591009"/>
              <a:gd name="connsiteX1" fmla="*/ 1153787 w 1155142"/>
              <a:gd name="connsiteY1" fmla="*/ 0 h 591009"/>
              <a:gd name="connsiteX2" fmla="*/ 1155142 w 1155142"/>
              <a:gd name="connsiteY2" fmla="*/ 13438 h 591009"/>
              <a:gd name="connsiteX3" fmla="*/ 577571 w 1155142"/>
              <a:gd name="connsiteY3" fmla="*/ 591009 h 591009"/>
              <a:gd name="connsiteX4" fmla="*/ 0 w 1155142"/>
              <a:gd name="connsiteY4" fmla="*/ 13438 h 5910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55142" h="591009">
                <a:moveTo>
                  <a:pt x="1355" y="0"/>
                </a:moveTo>
                <a:lnTo>
                  <a:pt x="1153787" y="0"/>
                </a:lnTo>
                <a:lnTo>
                  <a:pt x="1155142" y="13438"/>
                </a:lnTo>
                <a:cubicBezTo>
                  <a:pt x="1155142" y="332422"/>
                  <a:pt x="896555" y="591009"/>
                  <a:pt x="577571" y="591009"/>
                </a:cubicBezTo>
                <a:cubicBezTo>
                  <a:pt x="258587" y="591009"/>
                  <a:pt x="0" y="332422"/>
                  <a:pt x="0" y="13438"/>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Freeform: Shape 13">
            <a:extLst>
              <a:ext uri="{FF2B5EF4-FFF2-40B4-BE49-F238E27FC236}">
                <a16:creationId xmlns:a16="http://schemas.microsoft.com/office/drawing/2014/main" id="{5566D6E1-03A1-4D73-A4E0-35D74D568A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961511" y="-1"/>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endParaRPr lang="en-US"/>
          </a:p>
        </p:txBody>
      </p:sp>
      <p:sp>
        <p:nvSpPr>
          <p:cNvPr id="16" name="Freeform: Shape 15">
            <a:extLst>
              <a:ext uri="{FF2B5EF4-FFF2-40B4-BE49-F238E27FC236}">
                <a16:creationId xmlns:a16="http://schemas.microsoft.com/office/drawing/2014/main" id="{9F835A99-04AC-494A-A572-AFE8413CC9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2936831"/>
            <a:ext cx="159741" cy="552996"/>
          </a:xfrm>
          <a:custGeom>
            <a:avLst/>
            <a:gdLst>
              <a:gd name="connsiteX0" fmla="*/ 159741 w 159741"/>
              <a:gd name="connsiteY0" fmla="*/ 0 h 552996"/>
              <a:gd name="connsiteX1" fmla="*/ 159741 w 159741"/>
              <a:gd name="connsiteY1" fmla="*/ 552996 h 552996"/>
              <a:gd name="connsiteX2" fmla="*/ 141849 w 159741"/>
              <a:gd name="connsiteY2" fmla="*/ 543285 h 552996"/>
              <a:gd name="connsiteX3" fmla="*/ 0 w 159741"/>
              <a:gd name="connsiteY3" fmla="*/ 276498 h 552996"/>
              <a:gd name="connsiteX4" fmla="*/ 141849 w 159741"/>
              <a:gd name="connsiteY4" fmla="*/ 9711 h 5529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9741" h="552996">
                <a:moveTo>
                  <a:pt x="159741" y="0"/>
                </a:moveTo>
                <a:lnTo>
                  <a:pt x="159741" y="552996"/>
                </a:lnTo>
                <a:lnTo>
                  <a:pt x="141849" y="543285"/>
                </a:lnTo>
                <a:cubicBezTo>
                  <a:pt x="56268" y="485467"/>
                  <a:pt x="0" y="387554"/>
                  <a:pt x="0" y="276498"/>
                </a:cubicBezTo>
                <a:cubicBezTo>
                  <a:pt x="0" y="165443"/>
                  <a:pt x="56268" y="67529"/>
                  <a:pt x="141849" y="9711"/>
                </a:cubicBezTo>
                <a:close/>
              </a:path>
            </a:pathLst>
          </a:custGeom>
          <a:solidFill>
            <a:schemeClr val="accent4"/>
          </a:solidFill>
          <a:ln w="12700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id="{A40A24E2-782A-BF4A-895B-1E0CBD3D01A9}"/>
              </a:ext>
            </a:extLst>
          </p:cNvPr>
          <p:cNvSpPr>
            <a:spLocks noGrp="1"/>
          </p:cNvSpPr>
          <p:nvPr>
            <p:ph idx="1"/>
          </p:nvPr>
        </p:nvSpPr>
        <p:spPr>
          <a:xfrm>
            <a:off x="6096000" y="820880"/>
            <a:ext cx="5257799" cy="4889350"/>
          </a:xfrm>
        </p:spPr>
        <p:txBody>
          <a:bodyPr anchor="t">
            <a:noAutofit/>
          </a:bodyPr>
          <a:lstStyle/>
          <a:p>
            <a:r>
              <a:rPr lang="en-US" sz="2400" dirty="0"/>
              <a:t>Unlike, the University budget grants span fiscal years. They can start at odd times, and this requires planning and forethought</a:t>
            </a:r>
          </a:p>
          <a:p>
            <a:pPr lvl="1"/>
            <a:r>
              <a:rPr lang="en-US" sz="1800" dirty="0"/>
              <a:t>Often, we cannot control the start date of the grant and we are at the mercy of the sponsor</a:t>
            </a:r>
          </a:p>
          <a:p>
            <a:pPr lvl="1"/>
            <a:r>
              <a:rPr lang="en-US" sz="1800" dirty="0"/>
              <a:t>We recognize that there are deadlines imposed for </a:t>
            </a:r>
            <a:r>
              <a:rPr lang="en-US" sz="1800" dirty="0" err="1"/>
              <a:t>epafs</a:t>
            </a:r>
            <a:r>
              <a:rPr lang="en-US" sz="1800" dirty="0"/>
              <a:t> and we do our best to ensure information is relayed in as quickly as possible </a:t>
            </a:r>
          </a:p>
          <a:p>
            <a:pPr lvl="1"/>
            <a:r>
              <a:rPr lang="en-US" sz="1800" dirty="0"/>
              <a:t>But, we are also required to ensure compliance is met (e.g. IRB, IUCUC, Biosafety, etc.) </a:t>
            </a:r>
          </a:p>
          <a:p>
            <a:pPr lvl="2"/>
            <a:r>
              <a:rPr lang="en-US" sz="1400" dirty="0"/>
              <a:t>If project requires compliance review we may not be able to release funds which delays the start</a:t>
            </a:r>
          </a:p>
          <a:p>
            <a:pPr lvl="1"/>
            <a:r>
              <a:rPr lang="en-US" sz="1800" dirty="0"/>
              <a:t>You may be required to put personnel on or remove them from grant funding depending on the situation </a:t>
            </a:r>
          </a:p>
          <a:p>
            <a:pPr lvl="2"/>
            <a:endParaRPr lang="en-US" sz="1000" dirty="0"/>
          </a:p>
          <a:p>
            <a:pPr lvl="1"/>
            <a:endParaRPr lang="en-US" sz="1600" dirty="0"/>
          </a:p>
        </p:txBody>
      </p:sp>
      <p:sp>
        <p:nvSpPr>
          <p:cNvPr id="18" name="Freeform: Shape 17">
            <a:extLst>
              <a:ext uri="{FF2B5EF4-FFF2-40B4-BE49-F238E27FC236}">
                <a16:creationId xmlns:a16="http://schemas.microsoft.com/office/drawing/2014/main" id="{7B786209-1B0B-4CA9-9BDD-F7327066A8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835649"/>
            <a:ext cx="1548180" cy="1022351"/>
          </a:xfrm>
          <a:custGeom>
            <a:avLst/>
            <a:gdLst>
              <a:gd name="connsiteX0" fmla="*/ 61913 w 1548180"/>
              <a:gd name="connsiteY0" fmla="*/ 0 h 1022351"/>
              <a:gd name="connsiteX1" fmla="*/ 1548180 w 1548180"/>
              <a:gd name="connsiteY1" fmla="*/ 0 h 1022351"/>
              <a:gd name="connsiteX2" fmla="*/ 1548180 w 1548180"/>
              <a:gd name="connsiteY2" fmla="*/ 123825 h 1022351"/>
              <a:gd name="connsiteX3" fmla="*/ 123825 w 1548180"/>
              <a:gd name="connsiteY3" fmla="*/ 123825 h 1022351"/>
              <a:gd name="connsiteX4" fmla="*/ 123825 w 1548180"/>
              <a:gd name="connsiteY4" fmla="*/ 1022351 h 1022351"/>
              <a:gd name="connsiteX5" fmla="*/ 0 w 1548180"/>
              <a:gd name="connsiteY5" fmla="*/ 1022351 h 1022351"/>
              <a:gd name="connsiteX6" fmla="*/ 0 w 1548180"/>
              <a:gd name="connsiteY6" fmla="*/ 61913 h 1022351"/>
              <a:gd name="connsiteX7" fmla="*/ 61913 w 1548180"/>
              <a:gd name="connsiteY7" fmla="*/ 0 h 10223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48180" h="1022351">
                <a:moveTo>
                  <a:pt x="61913" y="0"/>
                </a:moveTo>
                <a:lnTo>
                  <a:pt x="1548180" y="0"/>
                </a:lnTo>
                <a:lnTo>
                  <a:pt x="1548180" y="123825"/>
                </a:lnTo>
                <a:lnTo>
                  <a:pt x="123825" y="123825"/>
                </a:lnTo>
                <a:lnTo>
                  <a:pt x="123825" y="1022351"/>
                </a:lnTo>
                <a:lnTo>
                  <a:pt x="0" y="1022351"/>
                </a:ln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endParaRPr lang="en-US"/>
          </a:p>
        </p:txBody>
      </p:sp>
      <p:sp>
        <p:nvSpPr>
          <p:cNvPr id="20" name="Freeform: Shape 19">
            <a:extLst>
              <a:ext uri="{FF2B5EF4-FFF2-40B4-BE49-F238E27FC236}">
                <a16:creationId xmlns:a16="http://schemas.microsoft.com/office/drawing/2014/main" id="{2D2964BB-484D-45AE-AD66-D407D06296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418308" y="5717905"/>
            <a:ext cx="1771609" cy="1140095"/>
          </a:xfrm>
          <a:custGeom>
            <a:avLst/>
            <a:gdLst>
              <a:gd name="connsiteX0" fmla="*/ 1561721 w 1771609"/>
              <a:gd name="connsiteY0" fmla="*/ 763041 h 1140095"/>
              <a:gd name="connsiteX1" fmla="*/ 1623024 w 1771609"/>
              <a:gd name="connsiteY1" fmla="*/ 792810 h 1140095"/>
              <a:gd name="connsiteX2" fmla="*/ 1711735 w 1771609"/>
              <a:gd name="connsiteY2" fmla="*/ 970132 h 1140095"/>
              <a:gd name="connsiteX3" fmla="*/ 1771609 w 1771609"/>
              <a:gd name="connsiteY3" fmla="*/ 1140095 h 1140095"/>
              <a:gd name="connsiteX4" fmla="*/ 1637225 w 1771609"/>
              <a:gd name="connsiteY4" fmla="*/ 1140095 h 1140095"/>
              <a:gd name="connsiteX5" fmla="*/ 1594820 w 1771609"/>
              <a:gd name="connsiteY5" fmla="*/ 1019711 h 1140095"/>
              <a:gd name="connsiteX6" fmla="*/ 1513200 w 1771609"/>
              <a:gd name="connsiteY6" fmla="*/ 856627 h 1140095"/>
              <a:gd name="connsiteX7" fmla="*/ 1538499 w 1771609"/>
              <a:gd name="connsiteY7" fmla="*/ 770415 h 1140095"/>
              <a:gd name="connsiteX8" fmla="*/ 1561721 w 1771609"/>
              <a:gd name="connsiteY8" fmla="*/ 763041 h 1140095"/>
              <a:gd name="connsiteX9" fmla="*/ 933455 w 1771609"/>
              <a:gd name="connsiteY9" fmla="*/ 161309 h 1140095"/>
              <a:gd name="connsiteX10" fmla="*/ 957797 w 1771609"/>
              <a:gd name="connsiteY10" fmla="*/ 167970 h 1140095"/>
              <a:gd name="connsiteX11" fmla="*/ 1286982 w 1771609"/>
              <a:gd name="connsiteY11" fmla="*/ 387616 h 1140095"/>
              <a:gd name="connsiteX12" fmla="*/ 1293725 w 1771609"/>
              <a:gd name="connsiteY12" fmla="*/ 477075 h 1140095"/>
              <a:gd name="connsiteX13" fmla="*/ 1245453 w 1771609"/>
              <a:gd name="connsiteY13" fmla="*/ 499154 h 1140095"/>
              <a:gd name="connsiteX14" fmla="*/ 1245167 w 1771609"/>
              <a:gd name="connsiteY14" fmla="*/ 499154 h 1140095"/>
              <a:gd name="connsiteX15" fmla="*/ 1203638 w 1771609"/>
              <a:gd name="connsiteY15" fmla="*/ 484104 h 1140095"/>
              <a:gd name="connsiteX16" fmla="*/ 900647 w 1771609"/>
              <a:gd name="connsiteY16" fmla="*/ 281508 h 1140095"/>
              <a:gd name="connsiteX17" fmla="*/ 872454 w 1771609"/>
              <a:gd name="connsiteY17" fmla="*/ 196164 h 1140095"/>
              <a:gd name="connsiteX18" fmla="*/ 933455 w 1771609"/>
              <a:gd name="connsiteY18" fmla="*/ 161309 h 1140095"/>
              <a:gd name="connsiteX19" fmla="*/ 256260 w 1771609"/>
              <a:gd name="connsiteY19" fmla="*/ 29 h 1140095"/>
              <a:gd name="connsiteX20" fmla="*/ 454020 w 1771609"/>
              <a:gd name="connsiteY20" fmla="*/ 13474 h 1140095"/>
              <a:gd name="connsiteX21" fmla="*/ 509236 w 1771609"/>
              <a:gd name="connsiteY21" fmla="*/ 84182 h 1140095"/>
              <a:gd name="connsiteX22" fmla="*/ 445829 w 1771609"/>
              <a:gd name="connsiteY22" fmla="*/ 139871 h 1140095"/>
              <a:gd name="connsiteX23" fmla="*/ 437447 w 1771609"/>
              <a:gd name="connsiteY23" fmla="*/ 139395 h 1140095"/>
              <a:gd name="connsiteX24" fmla="*/ 73211 w 1771609"/>
              <a:gd name="connsiteY24" fmla="*/ 137204 h 1140095"/>
              <a:gd name="connsiteX25" fmla="*/ 749 w 1771609"/>
              <a:gd name="connsiteY25" fmla="*/ 84082 h 1140095"/>
              <a:gd name="connsiteX26" fmla="*/ 53871 w 1771609"/>
              <a:gd name="connsiteY26" fmla="*/ 11621 h 1140095"/>
              <a:gd name="connsiteX27" fmla="*/ 58352 w 1771609"/>
              <a:gd name="connsiteY27" fmla="*/ 11093 h 1140095"/>
              <a:gd name="connsiteX28" fmla="*/ 256260 w 1771609"/>
              <a:gd name="connsiteY28" fmla="*/ 29 h 11400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771609" h="1140095">
                <a:moveTo>
                  <a:pt x="1561721" y="763041"/>
                </a:moveTo>
                <a:cubicBezTo>
                  <a:pt x="1585506" y="760324"/>
                  <a:pt x="1609722" y="771249"/>
                  <a:pt x="1623024" y="792810"/>
                </a:cubicBezTo>
                <a:cubicBezTo>
                  <a:pt x="1656300" y="850065"/>
                  <a:pt x="1685920" y="909291"/>
                  <a:pt x="1711735" y="970132"/>
                </a:cubicBezTo>
                <a:lnTo>
                  <a:pt x="1771609" y="1140095"/>
                </a:lnTo>
                <a:lnTo>
                  <a:pt x="1637225" y="1140095"/>
                </a:lnTo>
                <a:lnTo>
                  <a:pt x="1594820" y="1019711"/>
                </a:lnTo>
                <a:cubicBezTo>
                  <a:pt x="1571072" y="963753"/>
                  <a:pt x="1543818" y="909282"/>
                  <a:pt x="1513200" y="856627"/>
                </a:cubicBezTo>
                <a:cubicBezTo>
                  <a:pt x="1496379" y="825834"/>
                  <a:pt x="1507704" y="787236"/>
                  <a:pt x="1538499" y="770415"/>
                </a:cubicBezTo>
                <a:cubicBezTo>
                  <a:pt x="1545912" y="766367"/>
                  <a:pt x="1553792" y="763946"/>
                  <a:pt x="1561721" y="763041"/>
                </a:cubicBezTo>
                <a:close/>
                <a:moveTo>
                  <a:pt x="933455" y="161309"/>
                </a:moveTo>
                <a:cubicBezTo>
                  <a:pt x="941693" y="161855"/>
                  <a:pt x="949959" y="164025"/>
                  <a:pt x="957797" y="167970"/>
                </a:cubicBezTo>
                <a:cubicBezTo>
                  <a:pt x="1076184" y="227289"/>
                  <a:pt x="1186759" y="301068"/>
                  <a:pt x="1286982" y="387616"/>
                </a:cubicBezTo>
                <a:cubicBezTo>
                  <a:pt x="1313547" y="410457"/>
                  <a:pt x="1316566"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4290" y="172650"/>
                  <a:pt x="908742" y="159670"/>
                  <a:pt x="933455" y="161309"/>
                </a:cubicBezTo>
                <a:close/>
                <a:moveTo>
                  <a:pt x="256260" y="29"/>
                </a:moveTo>
                <a:cubicBezTo>
                  <a:pt x="322331" y="427"/>
                  <a:pt x="388378" y="4909"/>
                  <a:pt x="454020" y="13474"/>
                </a:cubicBezTo>
                <a:cubicBezTo>
                  <a:pt x="488793" y="17752"/>
                  <a:pt x="513514" y="49409"/>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24093" y="3319"/>
                  <a:pt x="190189" y="-369"/>
                  <a:pt x="256260" y="29"/>
                </a:cubicBezTo>
                <a:close/>
              </a:path>
            </a:pathLst>
          </a:custGeom>
          <a:solidFill>
            <a:schemeClr val="accent4"/>
          </a:solidFill>
          <a:ln w="9525" cap="flat">
            <a:noFill/>
            <a:prstDash val="solid"/>
            <a:miter/>
          </a:ln>
        </p:spPr>
        <p:txBody>
          <a:bodyPr rtlCol="0" anchor="ctr"/>
          <a:lstStyle/>
          <a:p>
            <a:endParaRPr lang="en-US"/>
          </a:p>
        </p:txBody>
      </p:sp>
      <p:sp>
        <p:nvSpPr>
          <p:cNvPr id="22" name="Freeform: Shape 21">
            <a:extLst>
              <a:ext uri="{FF2B5EF4-FFF2-40B4-BE49-F238E27FC236}">
                <a16:creationId xmlns:a16="http://schemas.microsoft.com/office/drawing/2014/main" id="{6691AC69-A76E-4DAB-B565-468B6B87AC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132972" y="6258755"/>
            <a:ext cx="1565940" cy="599245"/>
          </a:xfrm>
          <a:custGeom>
            <a:avLst/>
            <a:gdLst>
              <a:gd name="connsiteX0" fmla="*/ 782970 w 1565940"/>
              <a:gd name="connsiteY0" fmla="*/ 0 h 599245"/>
              <a:gd name="connsiteX1" fmla="*/ 1528042 w 1565940"/>
              <a:gd name="connsiteY1" fmla="*/ 480469 h 599245"/>
              <a:gd name="connsiteX2" fmla="*/ 1565940 w 1565940"/>
              <a:gd name="connsiteY2" fmla="*/ 599245 h 599245"/>
              <a:gd name="connsiteX3" fmla="*/ 0 w 1565940"/>
              <a:gd name="connsiteY3" fmla="*/ 599245 h 599245"/>
              <a:gd name="connsiteX4" fmla="*/ 37898 w 1565940"/>
              <a:gd name="connsiteY4" fmla="*/ 480469 h 599245"/>
              <a:gd name="connsiteX5" fmla="*/ 782970 w 1565940"/>
              <a:gd name="connsiteY5" fmla="*/ 0 h 5992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65940" h="599245">
                <a:moveTo>
                  <a:pt x="782970" y="0"/>
                </a:moveTo>
                <a:cubicBezTo>
                  <a:pt x="1117910" y="0"/>
                  <a:pt x="1405287" y="198118"/>
                  <a:pt x="1528042" y="480469"/>
                </a:cubicBezTo>
                <a:lnTo>
                  <a:pt x="1565940" y="599245"/>
                </a:lnTo>
                <a:lnTo>
                  <a:pt x="0" y="599245"/>
                </a:lnTo>
                <a:lnTo>
                  <a:pt x="37898" y="480469"/>
                </a:lnTo>
                <a:cubicBezTo>
                  <a:pt x="160653" y="198118"/>
                  <a:pt x="448030" y="0"/>
                  <a:pt x="78297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Tree>
    <p:extLst>
      <p:ext uri="{BB962C8B-B14F-4D97-AF65-F5344CB8AC3E}">
        <p14:creationId xmlns:p14="http://schemas.microsoft.com/office/powerpoint/2010/main" val="341451951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1" ma:contentTypeDescription="Create a new document." ma:contentTypeScope="" ma:versionID="9677210f24a1be23c92c90fd886aa0aa">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60e05723c5c1908df1a1a4ebf11d344e"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MediaServiceKeyPoints xmlns="71af3243-3dd4-4a8d-8c0d-dd76da1f02a5" xsi:nil="true"/>
  </documentManagement>
</p:properties>
</file>

<file path=customXml/itemProps1.xml><?xml version="1.0" encoding="utf-8"?>
<ds:datastoreItem xmlns:ds="http://schemas.openxmlformats.org/officeDocument/2006/customXml" ds:itemID="{58F3D8C7-1E6F-4D15-8163-ADBC81A00AAD}">
  <ds:schemaRefs>
    <ds:schemaRef ds:uri="http://schemas.microsoft.com/sharepoint/v3/contenttype/forms"/>
  </ds:schemaRefs>
</ds:datastoreItem>
</file>

<file path=customXml/itemProps2.xml><?xml version="1.0" encoding="utf-8"?>
<ds:datastoreItem xmlns:ds="http://schemas.openxmlformats.org/officeDocument/2006/customXml" ds:itemID="{F3A8986E-DA64-415A-A390-AF2FFA01BA7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AD24716F-C831-4AC2-BB0A-5EC60E4671B3}">
  <ds:schemaRefs>
    <ds:schemaRef ds:uri="http://schemas.microsoft.com/office/2006/metadata/properties"/>
    <ds:schemaRef ds:uri="http://schemas.microsoft.com/office/infopath/2007/PartnerControls"/>
    <ds:schemaRef ds:uri="71af3243-3dd4-4a8d-8c0d-dd76da1f02a5"/>
  </ds:schemaRefs>
</ds:datastoreItem>
</file>

<file path=docProps/app.xml><?xml version="1.0" encoding="utf-8"?>
<Properties xmlns="http://schemas.openxmlformats.org/officeDocument/2006/extended-properties" xmlns:vt="http://schemas.openxmlformats.org/officeDocument/2006/docPropsVTypes">
  <Template>Office Theme 2013 - 2022</Template>
  <TotalTime>573</TotalTime>
  <Words>870</Words>
  <Application>Microsoft Macintosh PowerPoint</Application>
  <PresentationFormat>Widescreen</PresentationFormat>
  <Paragraphs>70</Paragraphs>
  <Slides>12</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Calibri Light</vt:lpstr>
      <vt:lpstr>Office Theme</vt:lpstr>
      <vt:lpstr>PowerPoint Presentation</vt:lpstr>
      <vt:lpstr>Introduction</vt:lpstr>
      <vt:lpstr>What is a grant?</vt:lpstr>
      <vt:lpstr>Involving Departmental Administration</vt:lpstr>
      <vt:lpstr>Step 1:Kickoff Meetings</vt:lpstr>
      <vt:lpstr>Helpful Resources</vt:lpstr>
      <vt:lpstr>Step 2: Project Period Begins </vt:lpstr>
      <vt:lpstr>Step Things to Consider</vt:lpstr>
      <vt:lpstr>Step 3: The Project Continues  </vt:lpstr>
      <vt:lpstr>Step 4: The Project Ends   </vt:lpstr>
      <vt:lpstr>Looking Towards the Future</vt:lpstr>
      <vt:lpstr>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Here</dc:title>
  <dc:creator>Davis, Samantha</dc:creator>
  <cp:lastModifiedBy>Cottle, Clayton</cp:lastModifiedBy>
  <cp:revision>9</cp:revision>
  <dcterms:created xsi:type="dcterms:W3CDTF">2023-08-25T14:19:36Z</dcterms:created>
  <dcterms:modified xsi:type="dcterms:W3CDTF">2023-09-25T01:55:15Z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